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slides/slide89.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slides/slide79.xml" ContentType="application/vnd.openxmlformats-officedocument.presentationml.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diagrams/quickStyle1.xml" ContentType="application/vnd.openxmlformats-officedocument.drawingml.diagramStyle+xml"/>
  <Default Extension="jpeg" ContentType="image/jpeg"/>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slides/slide20.xml" ContentType="application/vnd.openxmlformats-officedocument.presentationml.slide+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344" r:id="rId5"/>
    <p:sldId id="259" r:id="rId6"/>
    <p:sldId id="260" r:id="rId7"/>
    <p:sldId id="261" r:id="rId8"/>
    <p:sldId id="262" r:id="rId9"/>
    <p:sldId id="265" r:id="rId10"/>
    <p:sldId id="263" r:id="rId11"/>
    <p:sldId id="264" r:id="rId12"/>
    <p:sldId id="266" r:id="rId13"/>
    <p:sldId id="267" r:id="rId14"/>
    <p:sldId id="270" r:id="rId15"/>
    <p:sldId id="268" r:id="rId16"/>
    <p:sldId id="271" r:id="rId17"/>
    <p:sldId id="346" r:id="rId18"/>
    <p:sldId id="272" r:id="rId19"/>
    <p:sldId id="273" r:id="rId20"/>
    <p:sldId id="275" r:id="rId21"/>
    <p:sldId id="276" r:id="rId22"/>
    <p:sldId id="277" r:id="rId23"/>
    <p:sldId id="278" r:id="rId24"/>
    <p:sldId id="280" r:id="rId25"/>
    <p:sldId id="281" r:id="rId26"/>
    <p:sldId id="282" r:id="rId27"/>
    <p:sldId id="283" r:id="rId28"/>
    <p:sldId id="284" r:id="rId29"/>
    <p:sldId id="285" r:id="rId30"/>
    <p:sldId id="286" r:id="rId31"/>
    <p:sldId id="287" r:id="rId32"/>
    <p:sldId id="288" r:id="rId33"/>
    <p:sldId id="289" r:id="rId34"/>
    <p:sldId id="351" r:id="rId35"/>
    <p:sldId id="345" r:id="rId36"/>
    <p:sldId id="291" r:id="rId37"/>
    <p:sldId id="347" r:id="rId38"/>
    <p:sldId id="292" r:id="rId39"/>
    <p:sldId id="293" r:id="rId40"/>
    <p:sldId id="294" r:id="rId41"/>
    <p:sldId id="296" r:id="rId42"/>
    <p:sldId id="298" r:id="rId43"/>
    <p:sldId id="297" r:id="rId44"/>
    <p:sldId id="299" r:id="rId45"/>
    <p:sldId id="300" r:id="rId46"/>
    <p:sldId id="301" r:id="rId47"/>
    <p:sldId id="303" r:id="rId48"/>
    <p:sldId id="304" r:id="rId49"/>
    <p:sldId id="309" r:id="rId50"/>
    <p:sldId id="305" r:id="rId51"/>
    <p:sldId id="306" r:id="rId52"/>
    <p:sldId id="307" r:id="rId53"/>
    <p:sldId id="308" r:id="rId54"/>
    <p:sldId id="349" r:id="rId55"/>
    <p:sldId id="348" r:id="rId56"/>
    <p:sldId id="310" r:id="rId57"/>
    <p:sldId id="311" r:id="rId58"/>
    <p:sldId id="312" r:id="rId59"/>
    <p:sldId id="313" r:id="rId60"/>
    <p:sldId id="352" r:id="rId61"/>
    <p:sldId id="314" r:id="rId62"/>
    <p:sldId id="315" r:id="rId63"/>
    <p:sldId id="317" r:id="rId64"/>
    <p:sldId id="318" r:id="rId65"/>
    <p:sldId id="319" r:id="rId66"/>
    <p:sldId id="320" r:id="rId67"/>
    <p:sldId id="321" r:id="rId68"/>
    <p:sldId id="322" r:id="rId69"/>
    <p:sldId id="350" r:id="rId70"/>
    <p:sldId id="323" r:id="rId71"/>
    <p:sldId id="324" r:id="rId72"/>
    <p:sldId id="325" r:id="rId73"/>
    <p:sldId id="326" r:id="rId74"/>
    <p:sldId id="327" r:id="rId75"/>
    <p:sldId id="328" r:id="rId76"/>
    <p:sldId id="329" r:id="rId77"/>
    <p:sldId id="330" r:id="rId78"/>
    <p:sldId id="331" r:id="rId79"/>
    <p:sldId id="332" r:id="rId80"/>
    <p:sldId id="333" r:id="rId81"/>
    <p:sldId id="335" r:id="rId82"/>
    <p:sldId id="336" r:id="rId83"/>
    <p:sldId id="337" r:id="rId84"/>
    <p:sldId id="338" r:id="rId85"/>
    <p:sldId id="340" r:id="rId86"/>
    <p:sldId id="341" r:id="rId87"/>
    <p:sldId id="342" r:id="rId88"/>
    <p:sldId id="343" r:id="rId89"/>
    <p:sldId id="339" r:id="rId90"/>
    <p:sldId id="353" r:id="rId91"/>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4807"/>
    <a:srgbClr val="A50021"/>
    <a:srgbClr val="FF9900"/>
    <a:srgbClr val="CC6600"/>
    <a:srgbClr val="3366CC"/>
    <a:srgbClr val="008080"/>
    <a:srgbClr val="6600CC"/>
    <a:srgbClr val="061E28"/>
    <a:srgbClr val="12557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068" y="-78"/>
      </p:cViewPr>
      <p:guideLst>
        <p:guide orient="horz" pos="2160"/>
        <p:guide pos="2880"/>
      </p:guideLst>
    </p:cSldViewPr>
  </p:slideViewPr>
  <p:notesTextViewPr>
    <p:cViewPr>
      <p:scale>
        <a:sx n="100" d="100"/>
        <a:sy n="100" d="100"/>
      </p:scale>
      <p:origin x="0" y="0"/>
    </p:cViewPr>
  </p:notesTextViewPr>
  <p:gridSpacing cx="36868100" cy="368681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462D6D-6AA4-4C3C-9E30-06ACA0511245}"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cs-CZ"/>
        </a:p>
      </dgm:t>
    </dgm:pt>
    <dgm:pt modelId="{A6D673BD-E7BF-4FD5-BBD8-14110BE1231C}">
      <dgm:prSet custT="1"/>
      <dgm:spPr>
        <a:solidFill>
          <a:schemeClr val="accent6">
            <a:lumMod val="60000"/>
            <a:lumOff val="40000"/>
          </a:schemeClr>
        </a:solidFill>
      </dgm:spPr>
      <dgm:t>
        <a:bodyPr/>
        <a:lstStyle/>
        <a:p>
          <a:pPr algn="ctr" rtl="0"/>
          <a:r>
            <a:rPr lang="cs-CZ" sz="3600" b="1" dirty="0" smtClean="0">
              <a:ln>
                <a:solidFill>
                  <a:schemeClr val="bg1"/>
                </a:solidFill>
              </a:ln>
            </a:rPr>
            <a:t>MATY ŠMEJDÍ NA PŮDĚ</a:t>
          </a:r>
          <a:endParaRPr lang="cs-CZ" sz="3600" b="1" dirty="0">
            <a:ln>
              <a:solidFill>
                <a:schemeClr val="bg1"/>
              </a:solidFill>
            </a:ln>
          </a:endParaRPr>
        </a:p>
      </dgm:t>
    </dgm:pt>
    <dgm:pt modelId="{759DF617-BF65-4B02-B1FE-063FBF76B6BC}" type="parTrans" cxnId="{3EB0810E-6F45-4C34-851B-1C921D08A3D9}">
      <dgm:prSet/>
      <dgm:spPr/>
      <dgm:t>
        <a:bodyPr/>
        <a:lstStyle/>
        <a:p>
          <a:endParaRPr lang="cs-CZ"/>
        </a:p>
      </dgm:t>
    </dgm:pt>
    <dgm:pt modelId="{53658D40-9293-404A-A47D-B6ED607626F9}" type="sibTrans" cxnId="{3EB0810E-6F45-4C34-851B-1C921D08A3D9}">
      <dgm:prSet/>
      <dgm:spPr/>
      <dgm:t>
        <a:bodyPr/>
        <a:lstStyle/>
        <a:p>
          <a:endParaRPr lang="cs-CZ"/>
        </a:p>
      </dgm:t>
    </dgm:pt>
    <dgm:pt modelId="{8606AECC-1274-47A9-853A-592158F0686E}" type="pres">
      <dgm:prSet presAssocID="{4C462D6D-6AA4-4C3C-9E30-06ACA0511245}" presName="linear" presStyleCnt="0">
        <dgm:presLayoutVars>
          <dgm:animLvl val="lvl"/>
          <dgm:resizeHandles val="exact"/>
        </dgm:presLayoutVars>
      </dgm:prSet>
      <dgm:spPr/>
      <dgm:t>
        <a:bodyPr/>
        <a:lstStyle/>
        <a:p>
          <a:endParaRPr lang="cs-CZ"/>
        </a:p>
      </dgm:t>
    </dgm:pt>
    <dgm:pt modelId="{C74CF3DA-2781-4CF3-A352-0F8DC0591AB8}" type="pres">
      <dgm:prSet presAssocID="{A6D673BD-E7BF-4FD5-BBD8-14110BE1231C}" presName="parentText" presStyleLbl="node1" presStyleIdx="0" presStyleCnt="1">
        <dgm:presLayoutVars>
          <dgm:chMax val="0"/>
          <dgm:bulletEnabled val="1"/>
        </dgm:presLayoutVars>
      </dgm:prSet>
      <dgm:spPr/>
      <dgm:t>
        <a:bodyPr/>
        <a:lstStyle/>
        <a:p>
          <a:endParaRPr lang="cs-CZ"/>
        </a:p>
      </dgm:t>
    </dgm:pt>
  </dgm:ptLst>
  <dgm:cxnLst>
    <dgm:cxn modelId="{57C054D2-DED5-43CB-9CE4-BF4758EDCC4E}" type="presOf" srcId="{4C462D6D-6AA4-4C3C-9E30-06ACA0511245}" destId="{8606AECC-1274-47A9-853A-592158F0686E}" srcOrd="0" destOrd="0" presId="urn:microsoft.com/office/officeart/2005/8/layout/vList2"/>
    <dgm:cxn modelId="{07BC8864-B2EA-4963-9815-FF74F12A9044}" type="presOf" srcId="{A6D673BD-E7BF-4FD5-BBD8-14110BE1231C}" destId="{C74CF3DA-2781-4CF3-A352-0F8DC0591AB8}" srcOrd="0" destOrd="0" presId="urn:microsoft.com/office/officeart/2005/8/layout/vList2"/>
    <dgm:cxn modelId="{3EB0810E-6F45-4C34-851B-1C921D08A3D9}" srcId="{4C462D6D-6AA4-4C3C-9E30-06ACA0511245}" destId="{A6D673BD-E7BF-4FD5-BBD8-14110BE1231C}" srcOrd="0" destOrd="0" parTransId="{759DF617-BF65-4B02-B1FE-063FBF76B6BC}" sibTransId="{53658D40-9293-404A-A47D-B6ED607626F9}"/>
    <dgm:cxn modelId="{9371E5B0-2E0B-47B9-85A8-36606EFF0A42}" type="presParOf" srcId="{8606AECC-1274-47A9-853A-592158F0686E}" destId="{C74CF3DA-2781-4CF3-A352-0F8DC0591AB8}" srcOrd="0" destOrd="0" presId="urn:microsoft.com/office/officeart/2005/8/layout/vList2"/>
  </dgm:cxnLst>
  <dgm:bg>
    <a:solidFill>
      <a:schemeClr val="accent1">
        <a:lumMod val="20000"/>
        <a:lumOff val="80000"/>
      </a:schemeClr>
    </a:solid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6F825DE-3281-46D5-9990-4E21A41AF921}"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cs-CZ"/>
        </a:p>
      </dgm:t>
    </dgm:pt>
    <dgm:pt modelId="{CA2F370D-3911-415C-BD84-F12F32FB6E54}">
      <dgm:prSet custT="1"/>
      <dgm:spPr>
        <a:solidFill>
          <a:schemeClr val="accent6">
            <a:lumMod val="60000"/>
            <a:lumOff val="40000"/>
          </a:schemeClr>
        </a:solidFill>
      </dgm:spPr>
      <dgm:t>
        <a:bodyPr/>
        <a:lstStyle/>
        <a:p>
          <a:pPr algn="ctr" rtl="0"/>
          <a:r>
            <a:rPr lang="cs-CZ" sz="3600" b="1" dirty="0" err="1" smtClean="0">
              <a:ln>
                <a:solidFill>
                  <a:schemeClr val="bg1"/>
                </a:solidFill>
              </a:ln>
            </a:rPr>
            <a:t>KURKUDSKÉ</a:t>
          </a:r>
          <a:r>
            <a:rPr lang="cs-CZ" sz="3600" b="1" dirty="0" smtClean="0">
              <a:ln>
                <a:solidFill>
                  <a:schemeClr val="bg1"/>
                </a:solidFill>
              </a:ln>
            </a:rPr>
            <a:t> HORY </a:t>
          </a:r>
          <a:r>
            <a:rPr lang="cs-CZ" sz="3600" b="1" dirty="0" err="1" smtClean="0">
              <a:ln>
                <a:solidFill>
                  <a:schemeClr val="bg1"/>
                </a:solidFill>
              </a:ln>
            </a:rPr>
            <a:t>KLAMÉNIE</a:t>
          </a:r>
          <a:endParaRPr lang="cs-CZ" sz="3600" b="1" dirty="0">
            <a:ln>
              <a:solidFill>
                <a:schemeClr val="bg1"/>
              </a:solidFill>
            </a:ln>
          </a:endParaRPr>
        </a:p>
      </dgm:t>
    </dgm:pt>
    <dgm:pt modelId="{F4565065-B114-4A97-878D-637952C421F5}" type="parTrans" cxnId="{043FB03A-3BA5-4DC8-AC8D-A252750CE3D2}">
      <dgm:prSet/>
      <dgm:spPr/>
      <dgm:t>
        <a:bodyPr/>
        <a:lstStyle/>
        <a:p>
          <a:endParaRPr lang="cs-CZ"/>
        </a:p>
      </dgm:t>
    </dgm:pt>
    <dgm:pt modelId="{159D3BB6-03BE-4C71-8052-7C3F948EDBED}" type="sibTrans" cxnId="{043FB03A-3BA5-4DC8-AC8D-A252750CE3D2}">
      <dgm:prSet/>
      <dgm:spPr/>
      <dgm:t>
        <a:bodyPr/>
        <a:lstStyle/>
        <a:p>
          <a:endParaRPr lang="cs-CZ"/>
        </a:p>
      </dgm:t>
    </dgm:pt>
    <dgm:pt modelId="{67FB5701-0EC0-43A5-B677-23A89D1FAE96}" type="pres">
      <dgm:prSet presAssocID="{66F825DE-3281-46D5-9990-4E21A41AF921}" presName="linear" presStyleCnt="0">
        <dgm:presLayoutVars>
          <dgm:animLvl val="lvl"/>
          <dgm:resizeHandles val="exact"/>
        </dgm:presLayoutVars>
      </dgm:prSet>
      <dgm:spPr/>
      <dgm:t>
        <a:bodyPr/>
        <a:lstStyle/>
        <a:p>
          <a:endParaRPr lang="cs-CZ"/>
        </a:p>
      </dgm:t>
    </dgm:pt>
    <dgm:pt modelId="{BC4C8FF1-709E-48CC-A47A-16F0E7A16BBC}" type="pres">
      <dgm:prSet presAssocID="{CA2F370D-3911-415C-BD84-F12F32FB6E54}" presName="parentText" presStyleLbl="node1" presStyleIdx="0" presStyleCnt="1">
        <dgm:presLayoutVars>
          <dgm:chMax val="0"/>
          <dgm:bulletEnabled val="1"/>
        </dgm:presLayoutVars>
      </dgm:prSet>
      <dgm:spPr/>
      <dgm:t>
        <a:bodyPr/>
        <a:lstStyle/>
        <a:p>
          <a:endParaRPr lang="cs-CZ"/>
        </a:p>
      </dgm:t>
    </dgm:pt>
  </dgm:ptLst>
  <dgm:cxnLst>
    <dgm:cxn modelId="{043FB03A-3BA5-4DC8-AC8D-A252750CE3D2}" srcId="{66F825DE-3281-46D5-9990-4E21A41AF921}" destId="{CA2F370D-3911-415C-BD84-F12F32FB6E54}" srcOrd="0" destOrd="0" parTransId="{F4565065-B114-4A97-878D-637952C421F5}" sibTransId="{159D3BB6-03BE-4C71-8052-7C3F948EDBED}"/>
    <dgm:cxn modelId="{9ED60F86-976C-4790-B3D3-6915A2A094D0}" type="presOf" srcId="{66F825DE-3281-46D5-9990-4E21A41AF921}" destId="{67FB5701-0EC0-43A5-B677-23A89D1FAE96}" srcOrd="0" destOrd="0" presId="urn:microsoft.com/office/officeart/2005/8/layout/vList2"/>
    <dgm:cxn modelId="{558E3B4E-0C4B-45DE-80A8-E896F5420A04}" type="presOf" srcId="{CA2F370D-3911-415C-BD84-F12F32FB6E54}" destId="{BC4C8FF1-709E-48CC-A47A-16F0E7A16BBC}" srcOrd="0" destOrd="0" presId="urn:microsoft.com/office/officeart/2005/8/layout/vList2"/>
    <dgm:cxn modelId="{B48E63E3-3E49-4C1B-9042-DDDCCA3418BE}" type="presParOf" srcId="{67FB5701-0EC0-43A5-B677-23A89D1FAE96}" destId="{BC4C8FF1-709E-48CC-A47A-16F0E7A16BBC}"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4239D95-F6E3-47C0-9EA2-D3463FEF8B20}"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cs-CZ"/>
        </a:p>
      </dgm:t>
    </dgm:pt>
    <dgm:pt modelId="{295F0B4E-57A9-4461-A9E0-394B48C25A54}">
      <dgm:prSet custT="1"/>
      <dgm:spPr>
        <a:solidFill>
          <a:schemeClr val="accent6">
            <a:lumMod val="60000"/>
            <a:lumOff val="40000"/>
          </a:schemeClr>
        </a:solidFill>
      </dgm:spPr>
      <dgm:t>
        <a:bodyPr/>
        <a:lstStyle/>
        <a:p>
          <a:pPr algn="ctr" rtl="0"/>
          <a:r>
            <a:rPr lang="cs-CZ" sz="3600" b="1" dirty="0" smtClean="0">
              <a:ln>
                <a:solidFill>
                  <a:schemeClr val="bg1"/>
                </a:solidFill>
              </a:ln>
            </a:rPr>
            <a:t>KTEROU CESTOU?</a:t>
          </a:r>
          <a:endParaRPr lang="cs-CZ" sz="3600" b="1" dirty="0">
            <a:ln>
              <a:solidFill>
                <a:schemeClr val="bg1"/>
              </a:solidFill>
            </a:ln>
          </a:endParaRPr>
        </a:p>
      </dgm:t>
    </dgm:pt>
    <dgm:pt modelId="{A5F7A81A-EF5B-4FBD-895C-26F1FBD56D6E}" type="parTrans" cxnId="{7801446B-5183-45DB-8ED7-4490A009D1FB}">
      <dgm:prSet/>
      <dgm:spPr/>
      <dgm:t>
        <a:bodyPr/>
        <a:lstStyle/>
        <a:p>
          <a:endParaRPr lang="cs-CZ"/>
        </a:p>
      </dgm:t>
    </dgm:pt>
    <dgm:pt modelId="{BE5B50CC-5D13-4D4C-BE8B-BA8DA6BB3BF2}" type="sibTrans" cxnId="{7801446B-5183-45DB-8ED7-4490A009D1FB}">
      <dgm:prSet/>
      <dgm:spPr/>
      <dgm:t>
        <a:bodyPr/>
        <a:lstStyle/>
        <a:p>
          <a:endParaRPr lang="cs-CZ"/>
        </a:p>
      </dgm:t>
    </dgm:pt>
    <dgm:pt modelId="{2A7267E5-B555-4D06-81E0-36A98D424729}" type="pres">
      <dgm:prSet presAssocID="{44239D95-F6E3-47C0-9EA2-D3463FEF8B20}" presName="linear" presStyleCnt="0">
        <dgm:presLayoutVars>
          <dgm:animLvl val="lvl"/>
          <dgm:resizeHandles val="exact"/>
        </dgm:presLayoutVars>
      </dgm:prSet>
      <dgm:spPr/>
      <dgm:t>
        <a:bodyPr/>
        <a:lstStyle/>
        <a:p>
          <a:endParaRPr lang="cs-CZ"/>
        </a:p>
      </dgm:t>
    </dgm:pt>
    <dgm:pt modelId="{70F14000-0228-4750-AE89-E969D56321AD}" type="pres">
      <dgm:prSet presAssocID="{295F0B4E-57A9-4461-A9E0-394B48C25A54}" presName="parentText" presStyleLbl="node1" presStyleIdx="0" presStyleCnt="1">
        <dgm:presLayoutVars>
          <dgm:chMax val="0"/>
          <dgm:bulletEnabled val="1"/>
        </dgm:presLayoutVars>
      </dgm:prSet>
      <dgm:spPr/>
      <dgm:t>
        <a:bodyPr/>
        <a:lstStyle/>
        <a:p>
          <a:endParaRPr lang="cs-CZ"/>
        </a:p>
      </dgm:t>
    </dgm:pt>
  </dgm:ptLst>
  <dgm:cxnLst>
    <dgm:cxn modelId="{A9DC4FDF-A843-499A-B04E-0B4BC7C0481C}" type="presOf" srcId="{44239D95-F6E3-47C0-9EA2-D3463FEF8B20}" destId="{2A7267E5-B555-4D06-81E0-36A98D424729}" srcOrd="0" destOrd="0" presId="urn:microsoft.com/office/officeart/2005/8/layout/vList2"/>
    <dgm:cxn modelId="{944E82DE-2D3B-416F-B167-DED6E1B5A55C}" type="presOf" srcId="{295F0B4E-57A9-4461-A9E0-394B48C25A54}" destId="{70F14000-0228-4750-AE89-E969D56321AD}" srcOrd="0" destOrd="0" presId="urn:microsoft.com/office/officeart/2005/8/layout/vList2"/>
    <dgm:cxn modelId="{7801446B-5183-45DB-8ED7-4490A009D1FB}" srcId="{44239D95-F6E3-47C0-9EA2-D3463FEF8B20}" destId="{295F0B4E-57A9-4461-A9E0-394B48C25A54}" srcOrd="0" destOrd="0" parTransId="{A5F7A81A-EF5B-4FBD-895C-26F1FBD56D6E}" sibTransId="{BE5B50CC-5D13-4D4C-BE8B-BA8DA6BB3BF2}"/>
    <dgm:cxn modelId="{EA4C85B8-8B89-4AFA-A888-6E3A1A8BBDC2}" type="presParOf" srcId="{2A7267E5-B555-4D06-81E0-36A98D424729}" destId="{70F14000-0228-4750-AE89-E969D56321AD}"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1B5E869-0CFC-4B32-B4A8-F30B134B7D3A}"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cs-CZ"/>
        </a:p>
      </dgm:t>
    </dgm:pt>
    <dgm:pt modelId="{0EF49D1F-B1F1-4AC7-AB0E-D9D0FDF9E60F}">
      <dgm:prSet/>
      <dgm:spPr>
        <a:solidFill>
          <a:schemeClr val="accent6">
            <a:lumMod val="60000"/>
            <a:lumOff val="40000"/>
          </a:schemeClr>
        </a:solidFill>
      </dgm:spPr>
      <dgm:t>
        <a:bodyPr/>
        <a:lstStyle/>
        <a:p>
          <a:pPr algn="ctr" rtl="0"/>
          <a:r>
            <a:rPr lang="cs-CZ" b="1" dirty="0" smtClean="0">
              <a:ln>
                <a:solidFill>
                  <a:schemeClr val="bg1"/>
                </a:solidFill>
              </a:ln>
            </a:rPr>
            <a:t>NÁVRAT DOMŮ</a:t>
          </a:r>
          <a:endParaRPr lang="cs-CZ" b="1" dirty="0">
            <a:ln>
              <a:solidFill>
                <a:schemeClr val="bg1"/>
              </a:solidFill>
            </a:ln>
          </a:endParaRPr>
        </a:p>
      </dgm:t>
    </dgm:pt>
    <dgm:pt modelId="{81EBCE22-FDAA-490A-8952-79429A07D98E}" type="parTrans" cxnId="{AA6B55DE-322B-4FDD-B3CC-4FD3F1CB726A}">
      <dgm:prSet/>
      <dgm:spPr/>
      <dgm:t>
        <a:bodyPr/>
        <a:lstStyle/>
        <a:p>
          <a:endParaRPr lang="cs-CZ"/>
        </a:p>
      </dgm:t>
    </dgm:pt>
    <dgm:pt modelId="{F2D39B3E-40E5-4490-88E0-D7D723945E18}" type="sibTrans" cxnId="{AA6B55DE-322B-4FDD-B3CC-4FD3F1CB726A}">
      <dgm:prSet/>
      <dgm:spPr/>
      <dgm:t>
        <a:bodyPr/>
        <a:lstStyle/>
        <a:p>
          <a:endParaRPr lang="cs-CZ"/>
        </a:p>
      </dgm:t>
    </dgm:pt>
    <dgm:pt modelId="{0349203E-035B-4CD1-B694-A759792A0E7B}" type="pres">
      <dgm:prSet presAssocID="{41B5E869-0CFC-4B32-B4A8-F30B134B7D3A}" presName="linear" presStyleCnt="0">
        <dgm:presLayoutVars>
          <dgm:animLvl val="lvl"/>
          <dgm:resizeHandles val="exact"/>
        </dgm:presLayoutVars>
      </dgm:prSet>
      <dgm:spPr/>
      <dgm:t>
        <a:bodyPr/>
        <a:lstStyle/>
        <a:p>
          <a:endParaRPr lang="cs-CZ"/>
        </a:p>
      </dgm:t>
    </dgm:pt>
    <dgm:pt modelId="{9D4A3B90-9094-40AC-B291-7AF4708E741C}" type="pres">
      <dgm:prSet presAssocID="{0EF49D1F-B1F1-4AC7-AB0E-D9D0FDF9E60F}" presName="parentText" presStyleLbl="node1" presStyleIdx="0" presStyleCnt="1">
        <dgm:presLayoutVars>
          <dgm:chMax val="0"/>
          <dgm:bulletEnabled val="1"/>
        </dgm:presLayoutVars>
      </dgm:prSet>
      <dgm:spPr/>
      <dgm:t>
        <a:bodyPr/>
        <a:lstStyle/>
        <a:p>
          <a:endParaRPr lang="cs-CZ"/>
        </a:p>
      </dgm:t>
    </dgm:pt>
  </dgm:ptLst>
  <dgm:cxnLst>
    <dgm:cxn modelId="{AA6B55DE-322B-4FDD-B3CC-4FD3F1CB726A}" srcId="{41B5E869-0CFC-4B32-B4A8-F30B134B7D3A}" destId="{0EF49D1F-B1F1-4AC7-AB0E-D9D0FDF9E60F}" srcOrd="0" destOrd="0" parTransId="{81EBCE22-FDAA-490A-8952-79429A07D98E}" sibTransId="{F2D39B3E-40E5-4490-88E0-D7D723945E18}"/>
    <dgm:cxn modelId="{1E768A38-59F2-4142-9D76-A473E06A9EBB}" type="presOf" srcId="{0EF49D1F-B1F1-4AC7-AB0E-D9D0FDF9E60F}" destId="{9D4A3B90-9094-40AC-B291-7AF4708E741C}" srcOrd="0" destOrd="0" presId="urn:microsoft.com/office/officeart/2005/8/layout/vList2"/>
    <dgm:cxn modelId="{5902AE9B-BB31-4CDA-B41B-A07B503BCC72}" type="presOf" srcId="{41B5E869-0CFC-4B32-B4A8-F30B134B7D3A}" destId="{0349203E-035B-4CD1-B694-A759792A0E7B}" srcOrd="0" destOrd="0" presId="urn:microsoft.com/office/officeart/2005/8/layout/vList2"/>
    <dgm:cxn modelId="{1CAB0DA4-18D7-4B7F-95EE-D8E3B96DB4EB}" type="presParOf" srcId="{0349203E-035B-4CD1-B694-A759792A0E7B}" destId="{9D4A3B90-9094-40AC-B291-7AF4708E741C}"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FE0413-88EC-46BB-83BC-534067AB0DFD}"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cs-CZ"/>
        </a:p>
      </dgm:t>
    </dgm:pt>
    <dgm:pt modelId="{F5E06220-E4BF-49F3-8125-53384C73BBBC}">
      <dgm:prSet custT="1"/>
      <dgm:spPr>
        <a:solidFill>
          <a:schemeClr val="accent6">
            <a:lumMod val="60000"/>
            <a:lumOff val="40000"/>
          </a:schemeClr>
        </a:solidFill>
      </dgm:spPr>
      <dgm:t>
        <a:bodyPr/>
        <a:lstStyle/>
        <a:p>
          <a:pPr algn="ctr" rtl="0"/>
          <a:r>
            <a:rPr lang="cs-CZ" sz="3600" b="1" dirty="0" smtClean="0">
              <a:ln>
                <a:solidFill>
                  <a:schemeClr val="bg1"/>
                </a:solidFill>
              </a:ln>
            </a:rPr>
            <a:t>NEUVĚŘITELNÁ ZEMĚ</a:t>
          </a:r>
          <a:endParaRPr lang="cs-CZ" sz="3600" dirty="0">
            <a:ln>
              <a:solidFill>
                <a:schemeClr val="bg1"/>
              </a:solidFill>
            </a:ln>
          </a:endParaRPr>
        </a:p>
      </dgm:t>
    </dgm:pt>
    <dgm:pt modelId="{60B672BD-EBF5-48F3-99C1-7120369B6327}" type="parTrans" cxnId="{6466B327-D4AC-46BD-AFFF-353746C471A4}">
      <dgm:prSet/>
      <dgm:spPr/>
      <dgm:t>
        <a:bodyPr/>
        <a:lstStyle/>
        <a:p>
          <a:endParaRPr lang="cs-CZ"/>
        </a:p>
      </dgm:t>
    </dgm:pt>
    <dgm:pt modelId="{829AFD0E-A680-4995-A136-511B3E70E5FB}" type="sibTrans" cxnId="{6466B327-D4AC-46BD-AFFF-353746C471A4}">
      <dgm:prSet/>
      <dgm:spPr/>
      <dgm:t>
        <a:bodyPr/>
        <a:lstStyle/>
        <a:p>
          <a:endParaRPr lang="cs-CZ"/>
        </a:p>
      </dgm:t>
    </dgm:pt>
    <dgm:pt modelId="{00DF6990-118D-4D3E-BADC-A3F4310296D8}" type="pres">
      <dgm:prSet presAssocID="{52FE0413-88EC-46BB-83BC-534067AB0DFD}" presName="linear" presStyleCnt="0">
        <dgm:presLayoutVars>
          <dgm:animLvl val="lvl"/>
          <dgm:resizeHandles val="exact"/>
        </dgm:presLayoutVars>
      </dgm:prSet>
      <dgm:spPr/>
      <dgm:t>
        <a:bodyPr/>
        <a:lstStyle/>
        <a:p>
          <a:endParaRPr lang="cs-CZ"/>
        </a:p>
      </dgm:t>
    </dgm:pt>
    <dgm:pt modelId="{970FF256-BC2D-472D-B1AA-81FDD1BD7C57}" type="pres">
      <dgm:prSet presAssocID="{F5E06220-E4BF-49F3-8125-53384C73BBBC}" presName="parentText" presStyleLbl="node1" presStyleIdx="0" presStyleCnt="1">
        <dgm:presLayoutVars>
          <dgm:chMax val="0"/>
          <dgm:bulletEnabled val="1"/>
        </dgm:presLayoutVars>
      </dgm:prSet>
      <dgm:spPr/>
      <dgm:t>
        <a:bodyPr/>
        <a:lstStyle/>
        <a:p>
          <a:endParaRPr lang="cs-CZ"/>
        </a:p>
      </dgm:t>
    </dgm:pt>
  </dgm:ptLst>
  <dgm:cxnLst>
    <dgm:cxn modelId="{6466B327-D4AC-46BD-AFFF-353746C471A4}" srcId="{52FE0413-88EC-46BB-83BC-534067AB0DFD}" destId="{F5E06220-E4BF-49F3-8125-53384C73BBBC}" srcOrd="0" destOrd="0" parTransId="{60B672BD-EBF5-48F3-99C1-7120369B6327}" sibTransId="{829AFD0E-A680-4995-A136-511B3E70E5FB}"/>
    <dgm:cxn modelId="{DBF0FB2C-30BA-4BA1-B92C-2CF74B9933D1}" type="presOf" srcId="{F5E06220-E4BF-49F3-8125-53384C73BBBC}" destId="{970FF256-BC2D-472D-B1AA-81FDD1BD7C57}" srcOrd="0" destOrd="0" presId="urn:microsoft.com/office/officeart/2005/8/layout/vList2"/>
    <dgm:cxn modelId="{86382F9F-06D1-4BE5-BB43-BA92146052CA}" type="presOf" srcId="{52FE0413-88EC-46BB-83BC-534067AB0DFD}" destId="{00DF6990-118D-4D3E-BADC-A3F4310296D8}" srcOrd="0" destOrd="0" presId="urn:microsoft.com/office/officeart/2005/8/layout/vList2"/>
    <dgm:cxn modelId="{E6A9D14B-7223-4E5F-A183-D81579A3D805}" type="presParOf" srcId="{00DF6990-118D-4D3E-BADC-A3F4310296D8}" destId="{970FF256-BC2D-472D-B1AA-81FDD1BD7C57}"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093B2B-DFA8-4459-9571-F6B8A9EF92C6}"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cs-CZ"/>
        </a:p>
      </dgm:t>
    </dgm:pt>
    <dgm:pt modelId="{3AF50E96-D317-4E85-AD59-393F67529D8D}">
      <dgm:prSet custT="1"/>
      <dgm:spPr>
        <a:solidFill>
          <a:schemeClr val="accent6">
            <a:lumMod val="60000"/>
            <a:lumOff val="40000"/>
          </a:schemeClr>
        </a:solidFill>
      </dgm:spPr>
      <dgm:t>
        <a:bodyPr/>
        <a:lstStyle/>
        <a:p>
          <a:pPr marL="0" indent="0" algn="ctr" rtl="0"/>
          <a:r>
            <a:rPr lang="cs-CZ" sz="3500" b="1" dirty="0" smtClean="0">
              <a:ln>
                <a:solidFill>
                  <a:schemeClr val="bg1"/>
                </a:solidFill>
              </a:ln>
            </a:rPr>
            <a:t>MATY SE VYDÁVÁ SE SPOLUŽÁKY NA CESTU</a:t>
          </a:r>
          <a:endParaRPr lang="cs-CZ" sz="3500" dirty="0">
            <a:ln>
              <a:solidFill>
                <a:schemeClr val="bg1"/>
              </a:solidFill>
            </a:ln>
          </a:endParaRPr>
        </a:p>
      </dgm:t>
    </dgm:pt>
    <dgm:pt modelId="{572E4560-C768-473E-B9F5-0AEB7363B4EF}" type="parTrans" cxnId="{BEA9778F-6141-4325-9308-6E3A0D38CC1C}">
      <dgm:prSet/>
      <dgm:spPr/>
      <dgm:t>
        <a:bodyPr/>
        <a:lstStyle/>
        <a:p>
          <a:endParaRPr lang="cs-CZ"/>
        </a:p>
      </dgm:t>
    </dgm:pt>
    <dgm:pt modelId="{C4FB62AA-E3BE-4357-A44A-1B9CF263755D}" type="sibTrans" cxnId="{BEA9778F-6141-4325-9308-6E3A0D38CC1C}">
      <dgm:prSet/>
      <dgm:spPr/>
      <dgm:t>
        <a:bodyPr/>
        <a:lstStyle/>
        <a:p>
          <a:endParaRPr lang="cs-CZ"/>
        </a:p>
      </dgm:t>
    </dgm:pt>
    <dgm:pt modelId="{C85A5024-01FB-4788-91EC-C24F0466FBCA}" type="pres">
      <dgm:prSet presAssocID="{AD093B2B-DFA8-4459-9571-F6B8A9EF92C6}" presName="linear" presStyleCnt="0">
        <dgm:presLayoutVars>
          <dgm:animLvl val="lvl"/>
          <dgm:resizeHandles val="exact"/>
        </dgm:presLayoutVars>
      </dgm:prSet>
      <dgm:spPr/>
      <dgm:t>
        <a:bodyPr/>
        <a:lstStyle/>
        <a:p>
          <a:endParaRPr lang="cs-CZ"/>
        </a:p>
      </dgm:t>
    </dgm:pt>
    <dgm:pt modelId="{E34461C1-A964-4422-9923-7D1793EEC475}" type="pres">
      <dgm:prSet presAssocID="{3AF50E96-D317-4E85-AD59-393F67529D8D}" presName="parentText" presStyleLbl="node1" presStyleIdx="0" presStyleCnt="1">
        <dgm:presLayoutVars>
          <dgm:chMax val="0"/>
          <dgm:bulletEnabled val="1"/>
        </dgm:presLayoutVars>
      </dgm:prSet>
      <dgm:spPr/>
      <dgm:t>
        <a:bodyPr/>
        <a:lstStyle/>
        <a:p>
          <a:endParaRPr lang="cs-CZ"/>
        </a:p>
      </dgm:t>
    </dgm:pt>
  </dgm:ptLst>
  <dgm:cxnLst>
    <dgm:cxn modelId="{05168A96-8E4F-4EBA-BDA2-64E951C436C8}" type="presOf" srcId="{3AF50E96-D317-4E85-AD59-393F67529D8D}" destId="{E34461C1-A964-4422-9923-7D1793EEC475}" srcOrd="0" destOrd="0" presId="urn:microsoft.com/office/officeart/2005/8/layout/vList2"/>
    <dgm:cxn modelId="{778081D2-3CAB-4265-8B83-B8B6E01B8925}" type="presOf" srcId="{AD093B2B-DFA8-4459-9571-F6B8A9EF92C6}" destId="{C85A5024-01FB-4788-91EC-C24F0466FBCA}" srcOrd="0" destOrd="0" presId="urn:microsoft.com/office/officeart/2005/8/layout/vList2"/>
    <dgm:cxn modelId="{BEA9778F-6141-4325-9308-6E3A0D38CC1C}" srcId="{AD093B2B-DFA8-4459-9571-F6B8A9EF92C6}" destId="{3AF50E96-D317-4E85-AD59-393F67529D8D}" srcOrd="0" destOrd="0" parTransId="{572E4560-C768-473E-B9F5-0AEB7363B4EF}" sibTransId="{C4FB62AA-E3BE-4357-A44A-1B9CF263755D}"/>
    <dgm:cxn modelId="{91CB4F31-A00A-4B00-91C6-08F68280DBDC}" type="presParOf" srcId="{C85A5024-01FB-4788-91EC-C24F0466FBCA}" destId="{E34461C1-A964-4422-9923-7D1793EEC475}"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22AA7C0-6938-46D9-8465-EA3CEF19741C}"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cs-CZ"/>
        </a:p>
      </dgm:t>
    </dgm:pt>
    <dgm:pt modelId="{F28F3EF9-7874-4397-BD5F-977B42A7EED2}">
      <dgm:prSet custT="1"/>
      <dgm:spPr>
        <a:solidFill>
          <a:schemeClr val="accent6">
            <a:lumMod val="60000"/>
            <a:lumOff val="40000"/>
          </a:schemeClr>
        </a:solidFill>
      </dgm:spPr>
      <dgm:t>
        <a:bodyPr/>
        <a:lstStyle/>
        <a:p>
          <a:pPr algn="ctr" rtl="0"/>
          <a:r>
            <a:rPr lang="cs-CZ" sz="3600" b="1" dirty="0" smtClean="0">
              <a:ln>
                <a:solidFill>
                  <a:schemeClr val="bg1"/>
                </a:solidFill>
              </a:ln>
            </a:rPr>
            <a:t>ZAVŘENÁ BRÁNA</a:t>
          </a:r>
          <a:endParaRPr lang="cs-CZ" sz="3600" dirty="0">
            <a:ln>
              <a:solidFill>
                <a:schemeClr val="bg1"/>
              </a:solidFill>
            </a:ln>
          </a:endParaRPr>
        </a:p>
      </dgm:t>
    </dgm:pt>
    <dgm:pt modelId="{6B97D123-7E02-47A5-B7E4-8A00932BEBA4}" type="parTrans" cxnId="{CDA1C55C-66B7-478C-844B-C098C0BA9EE4}">
      <dgm:prSet/>
      <dgm:spPr/>
      <dgm:t>
        <a:bodyPr/>
        <a:lstStyle/>
        <a:p>
          <a:endParaRPr lang="cs-CZ"/>
        </a:p>
      </dgm:t>
    </dgm:pt>
    <dgm:pt modelId="{487C3C51-963B-43C0-8907-79A56E8CC2A6}" type="sibTrans" cxnId="{CDA1C55C-66B7-478C-844B-C098C0BA9EE4}">
      <dgm:prSet/>
      <dgm:spPr/>
      <dgm:t>
        <a:bodyPr/>
        <a:lstStyle/>
        <a:p>
          <a:endParaRPr lang="cs-CZ"/>
        </a:p>
      </dgm:t>
    </dgm:pt>
    <dgm:pt modelId="{53825010-DBC8-4321-9822-162DF5F7563B}" type="pres">
      <dgm:prSet presAssocID="{822AA7C0-6938-46D9-8465-EA3CEF19741C}" presName="linear" presStyleCnt="0">
        <dgm:presLayoutVars>
          <dgm:animLvl val="lvl"/>
          <dgm:resizeHandles val="exact"/>
        </dgm:presLayoutVars>
      </dgm:prSet>
      <dgm:spPr/>
      <dgm:t>
        <a:bodyPr/>
        <a:lstStyle/>
        <a:p>
          <a:endParaRPr lang="cs-CZ"/>
        </a:p>
      </dgm:t>
    </dgm:pt>
    <dgm:pt modelId="{FC8A102F-E296-4C2F-9B4A-C58D43EB84A4}" type="pres">
      <dgm:prSet presAssocID="{F28F3EF9-7874-4397-BD5F-977B42A7EED2}" presName="parentText" presStyleLbl="node1" presStyleIdx="0" presStyleCnt="1">
        <dgm:presLayoutVars>
          <dgm:chMax val="0"/>
          <dgm:bulletEnabled val="1"/>
        </dgm:presLayoutVars>
      </dgm:prSet>
      <dgm:spPr/>
      <dgm:t>
        <a:bodyPr/>
        <a:lstStyle/>
        <a:p>
          <a:endParaRPr lang="cs-CZ"/>
        </a:p>
      </dgm:t>
    </dgm:pt>
  </dgm:ptLst>
  <dgm:cxnLst>
    <dgm:cxn modelId="{CDA1C55C-66B7-478C-844B-C098C0BA9EE4}" srcId="{822AA7C0-6938-46D9-8465-EA3CEF19741C}" destId="{F28F3EF9-7874-4397-BD5F-977B42A7EED2}" srcOrd="0" destOrd="0" parTransId="{6B97D123-7E02-47A5-B7E4-8A00932BEBA4}" sibTransId="{487C3C51-963B-43C0-8907-79A56E8CC2A6}"/>
    <dgm:cxn modelId="{B8BC18A6-74F1-46D3-A2CD-F24F488DF5A3}" type="presOf" srcId="{822AA7C0-6938-46D9-8465-EA3CEF19741C}" destId="{53825010-DBC8-4321-9822-162DF5F7563B}" srcOrd="0" destOrd="0" presId="urn:microsoft.com/office/officeart/2005/8/layout/vList2"/>
    <dgm:cxn modelId="{AC7D3896-5422-4FD1-8C96-283A8733E781}" type="presOf" srcId="{F28F3EF9-7874-4397-BD5F-977B42A7EED2}" destId="{FC8A102F-E296-4C2F-9B4A-C58D43EB84A4}" srcOrd="0" destOrd="0" presId="urn:microsoft.com/office/officeart/2005/8/layout/vList2"/>
    <dgm:cxn modelId="{4799F200-9E6C-4DFC-A041-8BE3ADB2AD38}" type="presParOf" srcId="{53825010-DBC8-4321-9822-162DF5F7563B}" destId="{FC8A102F-E296-4C2F-9B4A-C58D43EB84A4}"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B32A701-1684-4FFB-B442-73374E09C846}"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cs-CZ"/>
        </a:p>
      </dgm:t>
    </dgm:pt>
    <dgm:pt modelId="{65DF4E99-79A4-400E-A702-5C526BC6F69C}">
      <dgm:prSet custT="1"/>
      <dgm:spPr>
        <a:solidFill>
          <a:schemeClr val="accent6">
            <a:lumMod val="60000"/>
            <a:lumOff val="40000"/>
          </a:schemeClr>
        </a:solidFill>
      </dgm:spPr>
      <dgm:t>
        <a:bodyPr/>
        <a:lstStyle/>
        <a:p>
          <a:pPr algn="ctr" rtl="0"/>
          <a:r>
            <a:rPr lang="cs-CZ" sz="3600" b="1" dirty="0" smtClean="0">
              <a:ln>
                <a:solidFill>
                  <a:schemeClr val="bg1"/>
                </a:solidFill>
              </a:ln>
            </a:rPr>
            <a:t>VSTUP DO </a:t>
          </a:r>
          <a:r>
            <a:rPr lang="cs-CZ" sz="3600" b="1" dirty="0" err="1" smtClean="0">
              <a:ln>
                <a:solidFill>
                  <a:schemeClr val="bg1"/>
                </a:solidFill>
              </a:ln>
            </a:rPr>
            <a:t>KURKUDOMÁNIE</a:t>
          </a:r>
          <a:endParaRPr lang="cs-CZ" sz="3600" b="1" dirty="0">
            <a:ln>
              <a:solidFill>
                <a:schemeClr val="bg1"/>
              </a:solidFill>
            </a:ln>
          </a:endParaRPr>
        </a:p>
      </dgm:t>
    </dgm:pt>
    <dgm:pt modelId="{539CB7AA-78B1-410B-BD4E-EC18F7BD0363}" type="parTrans" cxnId="{68FD6F4D-8F9F-4F36-85D4-A8815113D456}">
      <dgm:prSet/>
      <dgm:spPr/>
      <dgm:t>
        <a:bodyPr/>
        <a:lstStyle/>
        <a:p>
          <a:endParaRPr lang="cs-CZ"/>
        </a:p>
      </dgm:t>
    </dgm:pt>
    <dgm:pt modelId="{8CFA33F5-C781-4ED4-8164-3CB27E55D460}" type="sibTrans" cxnId="{68FD6F4D-8F9F-4F36-85D4-A8815113D456}">
      <dgm:prSet/>
      <dgm:spPr/>
      <dgm:t>
        <a:bodyPr/>
        <a:lstStyle/>
        <a:p>
          <a:endParaRPr lang="cs-CZ"/>
        </a:p>
      </dgm:t>
    </dgm:pt>
    <dgm:pt modelId="{DB32D01A-17E7-4915-B1E3-CFBD93F4F6EE}" type="pres">
      <dgm:prSet presAssocID="{CB32A701-1684-4FFB-B442-73374E09C846}" presName="linear" presStyleCnt="0">
        <dgm:presLayoutVars>
          <dgm:animLvl val="lvl"/>
          <dgm:resizeHandles val="exact"/>
        </dgm:presLayoutVars>
      </dgm:prSet>
      <dgm:spPr/>
      <dgm:t>
        <a:bodyPr/>
        <a:lstStyle/>
        <a:p>
          <a:endParaRPr lang="cs-CZ"/>
        </a:p>
      </dgm:t>
    </dgm:pt>
    <dgm:pt modelId="{87391275-A224-43E2-8660-C5C7BBA4D25C}" type="pres">
      <dgm:prSet presAssocID="{65DF4E99-79A4-400E-A702-5C526BC6F69C}" presName="parentText" presStyleLbl="node1" presStyleIdx="0" presStyleCnt="1">
        <dgm:presLayoutVars>
          <dgm:chMax val="0"/>
          <dgm:bulletEnabled val="1"/>
        </dgm:presLayoutVars>
      </dgm:prSet>
      <dgm:spPr/>
      <dgm:t>
        <a:bodyPr/>
        <a:lstStyle/>
        <a:p>
          <a:endParaRPr lang="cs-CZ"/>
        </a:p>
      </dgm:t>
    </dgm:pt>
  </dgm:ptLst>
  <dgm:cxnLst>
    <dgm:cxn modelId="{F3C57675-B7E2-4410-8903-48500A983CB2}" type="presOf" srcId="{CB32A701-1684-4FFB-B442-73374E09C846}" destId="{DB32D01A-17E7-4915-B1E3-CFBD93F4F6EE}" srcOrd="0" destOrd="0" presId="urn:microsoft.com/office/officeart/2005/8/layout/vList2"/>
    <dgm:cxn modelId="{68FD6F4D-8F9F-4F36-85D4-A8815113D456}" srcId="{CB32A701-1684-4FFB-B442-73374E09C846}" destId="{65DF4E99-79A4-400E-A702-5C526BC6F69C}" srcOrd="0" destOrd="0" parTransId="{539CB7AA-78B1-410B-BD4E-EC18F7BD0363}" sibTransId="{8CFA33F5-C781-4ED4-8164-3CB27E55D460}"/>
    <dgm:cxn modelId="{4D0EFF6A-4EEE-40A1-A8BE-25FB15E94BF3}" type="presOf" srcId="{65DF4E99-79A4-400E-A702-5C526BC6F69C}" destId="{87391275-A224-43E2-8660-C5C7BBA4D25C}" srcOrd="0" destOrd="0" presId="urn:microsoft.com/office/officeart/2005/8/layout/vList2"/>
    <dgm:cxn modelId="{7EF9F4C7-6208-4E18-8D5E-EA0D8FEB44B7}" type="presParOf" srcId="{DB32D01A-17E7-4915-B1E3-CFBD93F4F6EE}" destId="{87391275-A224-43E2-8660-C5C7BBA4D25C}"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6E9ACE7-A0EF-4B3B-A6BA-43655F796128}"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cs-CZ"/>
        </a:p>
      </dgm:t>
    </dgm:pt>
    <dgm:pt modelId="{88BF63BB-E480-4C2D-978F-5F1603A30443}">
      <dgm:prSet/>
      <dgm:spPr>
        <a:solidFill>
          <a:schemeClr val="accent6">
            <a:lumMod val="60000"/>
            <a:lumOff val="40000"/>
          </a:schemeClr>
        </a:solidFill>
      </dgm:spPr>
      <dgm:t>
        <a:bodyPr/>
        <a:lstStyle/>
        <a:p>
          <a:pPr algn="ctr" rtl="0"/>
          <a:r>
            <a:rPr lang="cs-CZ" b="1" dirty="0" smtClean="0">
              <a:ln>
                <a:solidFill>
                  <a:schemeClr val="bg1"/>
                </a:solidFill>
              </a:ln>
            </a:rPr>
            <a:t>ŘEKA A STAVĚNÍ MOSTU</a:t>
          </a:r>
          <a:endParaRPr lang="cs-CZ" dirty="0">
            <a:ln>
              <a:solidFill>
                <a:schemeClr val="bg1"/>
              </a:solidFill>
            </a:ln>
          </a:endParaRPr>
        </a:p>
      </dgm:t>
    </dgm:pt>
    <dgm:pt modelId="{B34FF048-4D31-4E14-BA5B-ADC9E8DB17B4}" type="parTrans" cxnId="{522F4052-CC36-42B6-84B6-044C04F2A07F}">
      <dgm:prSet/>
      <dgm:spPr/>
      <dgm:t>
        <a:bodyPr/>
        <a:lstStyle/>
        <a:p>
          <a:endParaRPr lang="cs-CZ"/>
        </a:p>
      </dgm:t>
    </dgm:pt>
    <dgm:pt modelId="{436BF4A7-749E-41FA-A04C-AEBCC55CBFE5}" type="sibTrans" cxnId="{522F4052-CC36-42B6-84B6-044C04F2A07F}">
      <dgm:prSet/>
      <dgm:spPr/>
      <dgm:t>
        <a:bodyPr/>
        <a:lstStyle/>
        <a:p>
          <a:endParaRPr lang="cs-CZ"/>
        </a:p>
      </dgm:t>
    </dgm:pt>
    <dgm:pt modelId="{EB918212-711D-4BD9-9352-84697EFFDC80}" type="pres">
      <dgm:prSet presAssocID="{E6E9ACE7-A0EF-4B3B-A6BA-43655F796128}" presName="linear" presStyleCnt="0">
        <dgm:presLayoutVars>
          <dgm:animLvl val="lvl"/>
          <dgm:resizeHandles val="exact"/>
        </dgm:presLayoutVars>
      </dgm:prSet>
      <dgm:spPr/>
      <dgm:t>
        <a:bodyPr/>
        <a:lstStyle/>
        <a:p>
          <a:endParaRPr lang="cs-CZ"/>
        </a:p>
      </dgm:t>
    </dgm:pt>
    <dgm:pt modelId="{1C13882D-DB7D-4F2F-949F-868D7DB88DC7}" type="pres">
      <dgm:prSet presAssocID="{88BF63BB-E480-4C2D-978F-5F1603A30443}" presName="parentText" presStyleLbl="node1" presStyleIdx="0" presStyleCnt="1">
        <dgm:presLayoutVars>
          <dgm:chMax val="0"/>
          <dgm:bulletEnabled val="1"/>
        </dgm:presLayoutVars>
      </dgm:prSet>
      <dgm:spPr/>
      <dgm:t>
        <a:bodyPr/>
        <a:lstStyle/>
        <a:p>
          <a:endParaRPr lang="cs-CZ"/>
        </a:p>
      </dgm:t>
    </dgm:pt>
  </dgm:ptLst>
  <dgm:cxnLst>
    <dgm:cxn modelId="{00C728CE-2788-40B4-8830-F6B50ADB6F4B}" type="presOf" srcId="{88BF63BB-E480-4C2D-978F-5F1603A30443}" destId="{1C13882D-DB7D-4F2F-949F-868D7DB88DC7}" srcOrd="0" destOrd="0" presId="urn:microsoft.com/office/officeart/2005/8/layout/vList2"/>
    <dgm:cxn modelId="{B2590C88-B325-4E0A-B59E-8A4184029647}" type="presOf" srcId="{E6E9ACE7-A0EF-4B3B-A6BA-43655F796128}" destId="{EB918212-711D-4BD9-9352-84697EFFDC80}" srcOrd="0" destOrd="0" presId="urn:microsoft.com/office/officeart/2005/8/layout/vList2"/>
    <dgm:cxn modelId="{522F4052-CC36-42B6-84B6-044C04F2A07F}" srcId="{E6E9ACE7-A0EF-4B3B-A6BA-43655F796128}" destId="{88BF63BB-E480-4C2D-978F-5F1603A30443}" srcOrd="0" destOrd="0" parTransId="{B34FF048-4D31-4E14-BA5B-ADC9E8DB17B4}" sibTransId="{436BF4A7-749E-41FA-A04C-AEBCC55CBFE5}"/>
    <dgm:cxn modelId="{2C3B50CE-0B63-4BAB-AA72-E9C24035AC2E}" type="presParOf" srcId="{EB918212-711D-4BD9-9352-84697EFFDC80}" destId="{1C13882D-DB7D-4F2F-949F-868D7DB88DC7}"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9C41E58-5555-4C5A-AF07-930E7DB90F7A}"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cs-CZ"/>
        </a:p>
      </dgm:t>
    </dgm:pt>
    <dgm:pt modelId="{CE8F6DB5-68CF-4AAA-AF76-63656492C2FA}">
      <dgm:prSet custT="1"/>
      <dgm:spPr>
        <a:solidFill>
          <a:schemeClr val="accent6">
            <a:lumMod val="60000"/>
            <a:lumOff val="40000"/>
          </a:schemeClr>
        </a:solidFill>
      </dgm:spPr>
      <dgm:t>
        <a:bodyPr/>
        <a:lstStyle/>
        <a:p>
          <a:pPr algn="ctr" rtl="0"/>
          <a:r>
            <a:rPr lang="cs-CZ" sz="3600" b="1" dirty="0" smtClean="0">
              <a:ln>
                <a:solidFill>
                  <a:schemeClr val="bg1"/>
                </a:solidFill>
              </a:ln>
            </a:rPr>
            <a:t>ŠPATNÝ MOST</a:t>
          </a:r>
          <a:endParaRPr lang="cs-CZ" sz="3600" dirty="0">
            <a:ln>
              <a:solidFill>
                <a:schemeClr val="bg1"/>
              </a:solidFill>
            </a:ln>
          </a:endParaRPr>
        </a:p>
      </dgm:t>
    </dgm:pt>
    <dgm:pt modelId="{190AFBAA-3146-4A91-B64D-A9C84DA8CF15}" type="parTrans" cxnId="{E4F9B386-43EF-4051-8627-EFC99234F6EA}">
      <dgm:prSet/>
      <dgm:spPr/>
      <dgm:t>
        <a:bodyPr/>
        <a:lstStyle/>
        <a:p>
          <a:endParaRPr lang="cs-CZ"/>
        </a:p>
      </dgm:t>
    </dgm:pt>
    <dgm:pt modelId="{0D644D48-35A8-4F75-918D-F69CB3CEA591}" type="sibTrans" cxnId="{E4F9B386-43EF-4051-8627-EFC99234F6EA}">
      <dgm:prSet/>
      <dgm:spPr/>
      <dgm:t>
        <a:bodyPr/>
        <a:lstStyle/>
        <a:p>
          <a:endParaRPr lang="cs-CZ"/>
        </a:p>
      </dgm:t>
    </dgm:pt>
    <dgm:pt modelId="{15AAE886-06CD-47E6-8762-DF2411F9A321}" type="pres">
      <dgm:prSet presAssocID="{89C41E58-5555-4C5A-AF07-930E7DB90F7A}" presName="linear" presStyleCnt="0">
        <dgm:presLayoutVars>
          <dgm:animLvl val="lvl"/>
          <dgm:resizeHandles val="exact"/>
        </dgm:presLayoutVars>
      </dgm:prSet>
      <dgm:spPr/>
      <dgm:t>
        <a:bodyPr/>
        <a:lstStyle/>
        <a:p>
          <a:endParaRPr lang="cs-CZ"/>
        </a:p>
      </dgm:t>
    </dgm:pt>
    <dgm:pt modelId="{34EA2038-B5AE-4D93-8737-7C521686B3D9}" type="pres">
      <dgm:prSet presAssocID="{CE8F6DB5-68CF-4AAA-AF76-63656492C2FA}" presName="parentText" presStyleLbl="node1" presStyleIdx="0" presStyleCnt="1">
        <dgm:presLayoutVars>
          <dgm:chMax val="0"/>
          <dgm:bulletEnabled val="1"/>
        </dgm:presLayoutVars>
      </dgm:prSet>
      <dgm:spPr/>
      <dgm:t>
        <a:bodyPr/>
        <a:lstStyle/>
        <a:p>
          <a:endParaRPr lang="cs-CZ"/>
        </a:p>
      </dgm:t>
    </dgm:pt>
  </dgm:ptLst>
  <dgm:cxnLst>
    <dgm:cxn modelId="{E4F9B386-43EF-4051-8627-EFC99234F6EA}" srcId="{89C41E58-5555-4C5A-AF07-930E7DB90F7A}" destId="{CE8F6DB5-68CF-4AAA-AF76-63656492C2FA}" srcOrd="0" destOrd="0" parTransId="{190AFBAA-3146-4A91-B64D-A9C84DA8CF15}" sibTransId="{0D644D48-35A8-4F75-918D-F69CB3CEA591}"/>
    <dgm:cxn modelId="{2B12B583-22F9-4E5D-B776-90F7437450F7}" type="presOf" srcId="{CE8F6DB5-68CF-4AAA-AF76-63656492C2FA}" destId="{34EA2038-B5AE-4D93-8737-7C521686B3D9}" srcOrd="0" destOrd="0" presId="urn:microsoft.com/office/officeart/2005/8/layout/vList2"/>
    <dgm:cxn modelId="{07B77575-3AD7-436C-885F-AA014E2C7CEC}" type="presOf" srcId="{89C41E58-5555-4C5A-AF07-930E7DB90F7A}" destId="{15AAE886-06CD-47E6-8762-DF2411F9A321}" srcOrd="0" destOrd="0" presId="urn:microsoft.com/office/officeart/2005/8/layout/vList2"/>
    <dgm:cxn modelId="{6E0A2C5E-65C9-4D6D-932F-164D6178D996}" type="presParOf" srcId="{15AAE886-06CD-47E6-8762-DF2411F9A321}" destId="{34EA2038-B5AE-4D93-8737-7C521686B3D9}"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E61725F-004F-425D-8EC5-DBD9B1BC0453}"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cs-CZ"/>
        </a:p>
      </dgm:t>
    </dgm:pt>
    <dgm:pt modelId="{80FFE049-6A21-42F9-BE11-A109259074F3}">
      <dgm:prSet custT="1"/>
      <dgm:spPr>
        <a:solidFill>
          <a:schemeClr val="accent6">
            <a:lumMod val="60000"/>
            <a:lumOff val="40000"/>
          </a:schemeClr>
        </a:solidFill>
      </dgm:spPr>
      <dgm:t>
        <a:bodyPr/>
        <a:lstStyle/>
        <a:p>
          <a:pPr algn="ctr" rtl="0"/>
          <a:r>
            <a:rPr lang="cs-CZ" sz="3600" b="1" dirty="0" smtClean="0">
              <a:ln>
                <a:solidFill>
                  <a:schemeClr val="bg1"/>
                </a:solidFill>
              </a:ln>
            </a:rPr>
            <a:t>JÍZDENKY</a:t>
          </a:r>
          <a:endParaRPr lang="cs-CZ" sz="3600" b="1" dirty="0">
            <a:ln>
              <a:solidFill>
                <a:schemeClr val="bg1"/>
              </a:solidFill>
            </a:ln>
          </a:endParaRPr>
        </a:p>
      </dgm:t>
    </dgm:pt>
    <dgm:pt modelId="{4683D4F3-58F0-4444-A471-EC8DD4468FB9}" type="parTrans" cxnId="{A63152C0-8C9E-4528-ADD1-0C74EFA48E64}">
      <dgm:prSet/>
      <dgm:spPr/>
      <dgm:t>
        <a:bodyPr/>
        <a:lstStyle/>
        <a:p>
          <a:endParaRPr lang="cs-CZ"/>
        </a:p>
      </dgm:t>
    </dgm:pt>
    <dgm:pt modelId="{C8ECB470-2B8F-474E-92C2-6F71153FF0D6}" type="sibTrans" cxnId="{A63152C0-8C9E-4528-ADD1-0C74EFA48E64}">
      <dgm:prSet/>
      <dgm:spPr/>
      <dgm:t>
        <a:bodyPr/>
        <a:lstStyle/>
        <a:p>
          <a:endParaRPr lang="cs-CZ"/>
        </a:p>
      </dgm:t>
    </dgm:pt>
    <dgm:pt modelId="{154F7EF9-46B5-4F34-B13C-82B9695BC5C2}" type="pres">
      <dgm:prSet presAssocID="{0E61725F-004F-425D-8EC5-DBD9B1BC0453}" presName="linear" presStyleCnt="0">
        <dgm:presLayoutVars>
          <dgm:animLvl val="lvl"/>
          <dgm:resizeHandles val="exact"/>
        </dgm:presLayoutVars>
      </dgm:prSet>
      <dgm:spPr/>
      <dgm:t>
        <a:bodyPr/>
        <a:lstStyle/>
        <a:p>
          <a:endParaRPr lang="cs-CZ"/>
        </a:p>
      </dgm:t>
    </dgm:pt>
    <dgm:pt modelId="{FFF96895-2F50-4594-8793-95DEB354DE96}" type="pres">
      <dgm:prSet presAssocID="{80FFE049-6A21-42F9-BE11-A109259074F3}" presName="parentText" presStyleLbl="node1" presStyleIdx="0" presStyleCnt="1">
        <dgm:presLayoutVars>
          <dgm:chMax val="0"/>
          <dgm:bulletEnabled val="1"/>
        </dgm:presLayoutVars>
      </dgm:prSet>
      <dgm:spPr/>
      <dgm:t>
        <a:bodyPr/>
        <a:lstStyle/>
        <a:p>
          <a:endParaRPr lang="cs-CZ"/>
        </a:p>
      </dgm:t>
    </dgm:pt>
  </dgm:ptLst>
  <dgm:cxnLst>
    <dgm:cxn modelId="{A63152C0-8C9E-4528-ADD1-0C74EFA48E64}" srcId="{0E61725F-004F-425D-8EC5-DBD9B1BC0453}" destId="{80FFE049-6A21-42F9-BE11-A109259074F3}" srcOrd="0" destOrd="0" parTransId="{4683D4F3-58F0-4444-A471-EC8DD4468FB9}" sibTransId="{C8ECB470-2B8F-474E-92C2-6F71153FF0D6}"/>
    <dgm:cxn modelId="{3102A39F-E099-4EBA-A2D3-16B6B1D1F9BD}" type="presOf" srcId="{0E61725F-004F-425D-8EC5-DBD9B1BC0453}" destId="{154F7EF9-46B5-4F34-B13C-82B9695BC5C2}" srcOrd="0" destOrd="0" presId="urn:microsoft.com/office/officeart/2005/8/layout/vList2"/>
    <dgm:cxn modelId="{C980696A-7D3E-45A1-93D3-196592F34C8A}" type="presOf" srcId="{80FFE049-6A21-42F9-BE11-A109259074F3}" destId="{FFF96895-2F50-4594-8793-95DEB354DE96}" srcOrd="0" destOrd="0" presId="urn:microsoft.com/office/officeart/2005/8/layout/vList2"/>
    <dgm:cxn modelId="{2A169515-0011-4B11-9F42-E48036B1AD03}" type="presParOf" srcId="{154F7EF9-46B5-4F34-B13C-82B9695BC5C2}" destId="{FFF96895-2F50-4594-8793-95DEB354DE96}"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92FB2A8-C096-4252-8B96-1152D2AFFAD1}"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cs-CZ"/>
        </a:p>
      </dgm:t>
    </dgm:pt>
    <dgm:pt modelId="{E3D90419-7DD8-41E3-9321-5A284CE27932}">
      <dgm:prSet custT="1"/>
      <dgm:spPr>
        <a:solidFill>
          <a:schemeClr val="accent6">
            <a:lumMod val="60000"/>
            <a:lumOff val="40000"/>
          </a:schemeClr>
        </a:solidFill>
      </dgm:spPr>
      <dgm:t>
        <a:bodyPr/>
        <a:lstStyle/>
        <a:p>
          <a:pPr algn="ctr" rtl="0"/>
          <a:r>
            <a:rPr lang="cs-CZ" sz="3600" b="1" dirty="0" smtClean="0">
              <a:ln>
                <a:solidFill>
                  <a:schemeClr val="bg1"/>
                </a:solidFill>
              </a:ln>
            </a:rPr>
            <a:t>CESTA VLAKEM</a:t>
          </a:r>
          <a:endParaRPr lang="cs-CZ" sz="3600" dirty="0">
            <a:ln>
              <a:solidFill>
                <a:schemeClr val="bg1"/>
              </a:solidFill>
            </a:ln>
          </a:endParaRPr>
        </a:p>
      </dgm:t>
    </dgm:pt>
    <dgm:pt modelId="{857AFDBF-D149-43C2-BF2E-028F7BE3294A}" type="parTrans" cxnId="{81C319E1-7AE6-4A0C-B097-EF0737006EFD}">
      <dgm:prSet/>
      <dgm:spPr/>
      <dgm:t>
        <a:bodyPr/>
        <a:lstStyle/>
        <a:p>
          <a:endParaRPr lang="cs-CZ"/>
        </a:p>
      </dgm:t>
    </dgm:pt>
    <dgm:pt modelId="{AF9F9B4E-671F-41F4-9222-C81F6232EC61}" type="sibTrans" cxnId="{81C319E1-7AE6-4A0C-B097-EF0737006EFD}">
      <dgm:prSet/>
      <dgm:spPr/>
      <dgm:t>
        <a:bodyPr/>
        <a:lstStyle/>
        <a:p>
          <a:endParaRPr lang="cs-CZ"/>
        </a:p>
      </dgm:t>
    </dgm:pt>
    <dgm:pt modelId="{668EB2F4-EC19-4357-B80C-C52211058806}" type="pres">
      <dgm:prSet presAssocID="{A92FB2A8-C096-4252-8B96-1152D2AFFAD1}" presName="linear" presStyleCnt="0">
        <dgm:presLayoutVars>
          <dgm:animLvl val="lvl"/>
          <dgm:resizeHandles val="exact"/>
        </dgm:presLayoutVars>
      </dgm:prSet>
      <dgm:spPr/>
      <dgm:t>
        <a:bodyPr/>
        <a:lstStyle/>
        <a:p>
          <a:endParaRPr lang="cs-CZ"/>
        </a:p>
      </dgm:t>
    </dgm:pt>
    <dgm:pt modelId="{9F91422F-1CC5-45F8-A123-A249BFDEF1F8}" type="pres">
      <dgm:prSet presAssocID="{E3D90419-7DD8-41E3-9321-5A284CE27932}" presName="parentText" presStyleLbl="node1" presStyleIdx="0" presStyleCnt="1">
        <dgm:presLayoutVars>
          <dgm:chMax val="0"/>
          <dgm:bulletEnabled val="1"/>
        </dgm:presLayoutVars>
      </dgm:prSet>
      <dgm:spPr/>
      <dgm:t>
        <a:bodyPr/>
        <a:lstStyle/>
        <a:p>
          <a:endParaRPr lang="cs-CZ"/>
        </a:p>
      </dgm:t>
    </dgm:pt>
  </dgm:ptLst>
  <dgm:cxnLst>
    <dgm:cxn modelId="{55B809E9-898D-4E14-AFBC-AB720F7B196B}" type="presOf" srcId="{E3D90419-7DD8-41E3-9321-5A284CE27932}" destId="{9F91422F-1CC5-45F8-A123-A249BFDEF1F8}" srcOrd="0" destOrd="0" presId="urn:microsoft.com/office/officeart/2005/8/layout/vList2"/>
    <dgm:cxn modelId="{107962CF-8DF9-4D54-B90F-8FBE01C2BB46}" type="presOf" srcId="{A92FB2A8-C096-4252-8B96-1152D2AFFAD1}" destId="{668EB2F4-EC19-4357-B80C-C52211058806}" srcOrd="0" destOrd="0" presId="urn:microsoft.com/office/officeart/2005/8/layout/vList2"/>
    <dgm:cxn modelId="{81C319E1-7AE6-4A0C-B097-EF0737006EFD}" srcId="{A92FB2A8-C096-4252-8B96-1152D2AFFAD1}" destId="{E3D90419-7DD8-41E3-9321-5A284CE27932}" srcOrd="0" destOrd="0" parTransId="{857AFDBF-D149-43C2-BF2E-028F7BE3294A}" sibTransId="{AF9F9B4E-671F-41F4-9222-C81F6232EC61}"/>
    <dgm:cxn modelId="{EA939ABE-E872-404A-8F81-3465A7B7CE93}" type="presParOf" srcId="{668EB2F4-EC19-4357-B80C-C52211058806}" destId="{9F91422F-1CC5-45F8-A123-A249BFDEF1F8}"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74CF3DA-2781-4CF3-A352-0F8DC0591AB8}">
      <dsp:nvSpPr>
        <dsp:cNvPr id="0" name=""/>
        <dsp:cNvSpPr/>
      </dsp:nvSpPr>
      <dsp:spPr>
        <a:xfrm>
          <a:off x="0" y="184"/>
          <a:ext cx="8361477" cy="799850"/>
        </a:xfrm>
        <a:prstGeom prst="roundRect">
          <a:avLst/>
        </a:prstGeom>
        <a:solidFill>
          <a:schemeClr val="accent6">
            <a:lumMod val="60000"/>
            <a:lumOff val="40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cs-CZ" sz="3600" b="1" kern="1200" dirty="0" smtClean="0">
              <a:ln>
                <a:solidFill>
                  <a:schemeClr val="bg1"/>
                </a:solidFill>
              </a:ln>
            </a:rPr>
            <a:t>MATY ŠMEJDÍ NA PŮDĚ</a:t>
          </a:r>
          <a:endParaRPr lang="cs-CZ" sz="3600" b="1" kern="1200" dirty="0">
            <a:ln>
              <a:solidFill>
                <a:schemeClr val="bg1"/>
              </a:solidFill>
            </a:ln>
          </a:endParaRPr>
        </a:p>
      </dsp:txBody>
      <dsp:txXfrm>
        <a:off x="0" y="184"/>
        <a:ext cx="8361477" cy="79985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C13882D-DB7D-4F2F-949F-868D7DB88DC7}">
      <dsp:nvSpPr>
        <dsp:cNvPr id="0" name=""/>
        <dsp:cNvSpPr/>
      </dsp:nvSpPr>
      <dsp:spPr>
        <a:xfrm>
          <a:off x="0" y="5350"/>
          <a:ext cx="8229600" cy="719549"/>
        </a:xfrm>
        <a:prstGeom prst="roundRect">
          <a:avLst/>
        </a:prstGeom>
        <a:solidFill>
          <a:schemeClr val="accent6">
            <a:lumMod val="60000"/>
            <a:lumOff val="40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cs-CZ" sz="3000" b="1" kern="1200" dirty="0" smtClean="0">
              <a:ln>
                <a:solidFill>
                  <a:schemeClr val="bg1"/>
                </a:solidFill>
              </a:ln>
            </a:rPr>
            <a:t>ŘEKA A STAVĚNÍ MOSTU</a:t>
          </a:r>
          <a:endParaRPr lang="cs-CZ" sz="3000" kern="1200" dirty="0">
            <a:ln>
              <a:solidFill>
                <a:schemeClr val="bg1"/>
              </a:solidFill>
            </a:ln>
          </a:endParaRPr>
        </a:p>
      </dsp:txBody>
      <dsp:txXfrm>
        <a:off x="0" y="5350"/>
        <a:ext cx="8229600" cy="719549"/>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4EA2038-B5AE-4D93-8737-7C521686B3D9}">
      <dsp:nvSpPr>
        <dsp:cNvPr id="0" name=""/>
        <dsp:cNvSpPr/>
      </dsp:nvSpPr>
      <dsp:spPr>
        <a:xfrm>
          <a:off x="0" y="89"/>
          <a:ext cx="8229600" cy="671333"/>
        </a:xfrm>
        <a:prstGeom prst="roundRect">
          <a:avLst/>
        </a:prstGeom>
        <a:solidFill>
          <a:schemeClr val="accent6">
            <a:lumMod val="60000"/>
            <a:lumOff val="40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cs-CZ" sz="3600" b="1" kern="1200" dirty="0" smtClean="0">
              <a:ln>
                <a:solidFill>
                  <a:schemeClr val="bg1"/>
                </a:solidFill>
              </a:ln>
            </a:rPr>
            <a:t>ŠPATNÝ MOST</a:t>
          </a:r>
          <a:endParaRPr lang="cs-CZ" sz="3600" kern="1200" dirty="0">
            <a:ln>
              <a:solidFill>
                <a:schemeClr val="bg1"/>
              </a:solidFill>
            </a:ln>
          </a:endParaRPr>
        </a:p>
      </dsp:txBody>
      <dsp:txXfrm>
        <a:off x="0" y="89"/>
        <a:ext cx="8229600" cy="671333"/>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lvl1pPr>
              <a:defRPr/>
            </a:lvl1pPr>
          </a:lstStyle>
          <a:p>
            <a:pPr>
              <a:defRPr/>
            </a:pPr>
            <a:fld id="{2179119B-D63F-414B-8FCF-F5F582DE3D99}" type="datetimeFigureOut">
              <a:rPr lang="cs-CZ"/>
              <a:pPr>
                <a:defRPr/>
              </a:pPr>
              <a:t>25.4.2013</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20C3DE2F-134A-4CDF-93D2-AAE5F1F58B99}" type="slidenum">
              <a:rPr lang="cs-CZ"/>
              <a:pPr>
                <a:defRPr/>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23DA0237-3928-4C84-A102-960106C26861}" type="datetimeFigureOut">
              <a:rPr lang="cs-CZ"/>
              <a:pPr>
                <a:defRPr/>
              </a:pPr>
              <a:t>25.4.2013</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C474DB08-41DF-488E-AEF6-8AE57CA6EDC2}"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AFDDA47E-5715-4460-96EA-C680CDD5BA6D}" type="datetimeFigureOut">
              <a:rPr lang="cs-CZ"/>
              <a:pPr>
                <a:defRPr/>
              </a:pPr>
              <a:t>25.4.2013</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9B0D5854-7E0B-4F13-B47A-4ED82C98BB4E}" type="slidenum">
              <a:rPr lang="cs-CZ"/>
              <a:pPr>
                <a:defRPr/>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3E1290B2-B1A4-4C59-8C2A-F66A1A5EF091}" type="datetimeFigureOut">
              <a:rPr lang="cs-CZ"/>
              <a:pPr>
                <a:defRPr/>
              </a:pPr>
              <a:t>25.4.2013</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09D7A28D-4F1B-4637-9FDF-0CCAA27A9A4E}" type="slidenum">
              <a:rPr lang="cs-CZ"/>
              <a:pPr>
                <a:defRPr/>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1C98EBA2-E046-4CB3-97E6-B1F939F889BB}" type="datetimeFigureOut">
              <a:rPr lang="cs-CZ"/>
              <a:pPr>
                <a:defRPr/>
              </a:pPr>
              <a:t>25.4.2013</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635063F1-9BB1-4ACE-BA0A-93C0F255D8D7}" type="slidenum">
              <a:rPr lang="cs-CZ"/>
              <a:pPr>
                <a:defRPr/>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3"/>
          <p:cNvSpPr>
            <a:spLocks noGrp="1"/>
          </p:cNvSpPr>
          <p:nvPr>
            <p:ph type="dt" sz="half" idx="10"/>
          </p:nvPr>
        </p:nvSpPr>
        <p:spPr/>
        <p:txBody>
          <a:bodyPr/>
          <a:lstStyle>
            <a:lvl1pPr>
              <a:defRPr/>
            </a:lvl1pPr>
          </a:lstStyle>
          <a:p>
            <a:pPr>
              <a:defRPr/>
            </a:pPr>
            <a:fld id="{B46AF22F-FDD1-4028-A949-36F45E482315}" type="datetimeFigureOut">
              <a:rPr lang="cs-CZ"/>
              <a:pPr>
                <a:defRPr/>
              </a:pPr>
              <a:t>25.4.2013</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F84F6105-8635-4FB9-B162-6E015BA7FCEF}"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3"/>
          <p:cNvSpPr>
            <a:spLocks noGrp="1"/>
          </p:cNvSpPr>
          <p:nvPr>
            <p:ph type="dt" sz="half" idx="10"/>
          </p:nvPr>
        </p:nvSpPr>
        <p:spPr/>
        <p:txBody>
          <a:bodyPr/>
          <a:lstStyle>
            <a:lvl1pPr>
              <a:defRPr/>
            </a:lvl1pPr>
          </a:lstStyle>
          <a:p>
            <a:pPr>
              <a:defRPr/>
            </a:pPr>
            <a:fld id="{0119D7EB-5404-4CFE-9EFA-DEB177D6D735}" type="datetimeFigureOut">
              <a:rPr lang="cs-CZ"/>
              <a:pPr>
                <a:defRPr/>
              </a:pPr>
              <a:t>25.4.2013</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2DE3DFCE-1A7D-47D4-A284-CE71015D8838}"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3"/>
          <p:cNvSpPr>
            <a:spLocks noGrp="1"/>
          </p:cNvSpPr>
          <p:nvPr>
            <p:ph type="dt" sz="half" idx="10"/>
          </p:nvPr>
        </p:nvSpPr>
        <p:spPr/>
        <p:txBody>
          <a:bodyPr/>
          <a:lstStyle>
            <a:lvl1pPr>
              <a:defRPr/>
            </a:lvl1pPr>
          </a:lstStyle>
          <a:p>
            <a:pPr>
              <a:defRPr/>
            </a:pPr>
            <a:fld id="{11DF65E5-720D-41C6-93C1-191DB0C63F84}" type="datetimeFigureOut">
              <a:rPr lang="cs-CZ"/>
              <a:pPr>
                <a:defRPr/>
              </a:pPr>
              <a:t>25.4.2013</a:t>
            </a:fld>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4E45EEA6-CF4E-424F-AC83-56BD0AA7391D}"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3273219E-1D87-405A-81F3-31F916ED826B}" type="datetimeFigureOut">
              <a:rPr lang="cs-CZ"/>
              <a:pPr>
                <a:defRPr/>
              </a:pPr>
              <a:t>25.4.2013</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B4052763-C30C-46BC-B762-E34E7E44124C}"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3CFABA47-E51F-4AED-A33B-4134BCB585C6}" type="datetimeFigureOut">
              <a:rPr lang="cs-CZ"/>
              <a:pPr>
                <a:defRPr/>
              </a:pPr>
              <a:t>25.4.2013</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7655541C-2F6C-40EB-84C6-E4D609648ADD}" type="slidenum">
              <a:rPr lang="cs-CZ"/>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AA4BAB35-DA5D-4D92-8178-4C8FEA7C83DE}" type="datetimeFigureOut">
              <a:rPr lang="cs-CZ"/>
              <a:pPr>
                <a:defRPr/>
              </a:pPr>
              <a:t>25.4.2013</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8602FD3B-DE48-477A-8C5B-32DCDB87C910}" type="slidenum">
              <a:rPr lang="cs-CZ"/>
              <a:pPr>
                <a:defRPr/>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smtClean="0"/>
              <a:t>Klepnutím lze upravit styl předlohy nadpisů.</a:t>
            </a:r>
          </a:p>
        </p:txBody>
      </p:sp>
      <p:sp>
        <p:nvSpPr>
          <p:cNvPr id="1027" name="Zástupný symbol pro tex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0382FB9-693A-4314-8604-5D6F04D2B12D}" type="datetimeFigureOut">
              <a:rPr lang="cs-CZ"/>
              <a:pPr>
                <a:defRPr/>
              </a:pPr>
              <a:t>25.4.2013</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ABAB8C0-5178-470D-BEA7-6AAA1AF3461C}"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1.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39.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7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40.jpe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8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358856" y="1639863"/>
            <a:ext cx="6061158" cy="3416320"/>
          </a:xfrm>
          <a:prstGeom prst="rect">
            <a:avLst/>
          </a:prstGeom>
          <a:noFill/>
        </p:spPr>
        <p:txBody>
          <a:bodyPr>
            <a:spAutoFit/>
          </a:bodyPr>
          <a:lstStyle/>
          <a:p>
            <a:pPr algn="ctr">
              <a:defRPr/>
            </a:pPr>
            <a:r>
              <a:rPr lang="cs-CZ" sz="5400" b="1" dirty="0" err="1">
                <a:ln w="12700">
                  <a:solidFill>
                    <a:schemeClr val="tx1"/>
                  </a:solidFill>
                  <a:prstDash val="solid"/>
                </a:ln>
                <a:solidFill>
                  <a:srgbClr val="FF9900"/>
                </a:solidFill>
                <a:effectLst>
                  <a:glow rad="101600">
                    <a:schemeClr val="accent5">
                      <a:lumMod val="40000"/>
                      <a:lumOff val="60000"/>
                      <a:alpha val="60000"/>
                    </a:schemeClr>
                  </a:glow>
                  <a:outerShdw blurRad="50800" dist="38100" dir="13500000" algn="br" rotWithShape="0">
                    <a:prstClr val="black">
                      <a:alpha val="40000"/>
                    </a:prstClr>
                  </a:outerShdw>
                </a:effectLst>
              </a:rPr>
              <a:t>MATYHO</a:t>
            </a:r>
            <a:r>
              <a:rPr lang="cs-CZ" sz="5400" b="1" dirty="0">
                <a:ln w="12700">
                  <a:solidFill>
                    <a:schemeClr val="tx1"/>
                  </a:solidFill>
                  <a:prstDash val="solid"/>
                </a:ln>
                <a:solidFill>
                  <a:srgbClr val="FF9900"/>
                </a:solidFill>
                <a:effectLst>
                  <a:glow rad="101600">
                    <a:schemeClr val="accent5">
                      <a:lumMod val="40000"/>
                      <a:lumOff val="60000"/>
                      <a:alpha val="60000"/>
                    </a:schemeClr>
                  </a:glow>
                  <a:outerShdw blurRad="50800" dist="38100" dir="13500000" algn="br" rotWithShape="0">
                    <a:prstClr val="black">
                      <a:alpha val="40000"/>
                    </a:prstClr>
                  </a:outerShdw>
                </a:effectLst>
              </a:rPr>
              <a:t> PUTOVÁNÍ DO ZEMĚ </a:t>
            </a:r>
            <a:r>
              <a:rPr lang="cs-CZ" sz="5400" b="1" dirty="0" err="1">
                <a:ln w="12700">
                  <a:solidFill>
                    <a:schemeClr val="tx1"/>
                  </a:solidFill>
                  <a:prstDash val="solid"/>
                </a:ln>
                <a:solidFill>
                  <a:srgbClr val="FF9900"/>
                </a:solidFill>
                <a:effectLst>
                  <a:glow rad="101600">
                    <a:schemeClr val="accent5">
                      <a:lumMod val="40000"/>
                      <a:lumOff val="60000"/>
                      <a:alpha val="60000"/>
                    </a:schemeClr>
                  </a:glow>
                  <a:outerShdw blurRad="50800" dist="38100" dir="13500000" algn="br" rotWithShape="0">
                    <a:prstClr val="black">
                      <a:alpha val="40000"/>
                    </a:prstClr>
                  </a:outerShdw>
                </a:effectLst>
              </a:rPr>
              <a:t>KURKUDOMÁNIE</a:t>
            </a:r>
            <a:endParaRPr lang="cs-CZ" sz="5400" b="1" dirty="0">
              <a:ln w="12700">
                <a:solidFill>
                  <a:schemeClr val="tx1"/>
                </a:solidFill>
                <a:prstDash val="solid"/>
              </a:ln>
              <a:solidFill>
                <a:srgbClr val="FF9900"/>
              </a:solidFill>
              <a:effectLst>
                <a:glow rad="101600">
                  <a:schemeClr val="accent5">
                    <a:lumMod val="40000"/>
                    <a:lumOff val="60000"/>
                    <a:alpha val="60000"/>
                  </a:schemeClr>
                </a:glow>
                <a:outerShdw blurRad="50800" dist="38100" dir="13500000" algn="br" rotWithShape="0">
                  <a:prstClr val="black">
                    <a:alpha val="40000"/>
                  </a:prst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p:cNvSpPr>
            <a:spLocks noGrp="1"/>
          </p:cNvSpPr>
          <p:nvPr>
            <p:ph type="title"/>
          </p:nvPr>
        </p:nvSpPr>
        <p:spPr>
          <a:xfrm>
            <a:off x="457200" y="274638"/>
            <a:ext cx="8229600" cy="654050"/>
          </a:xfrm>
        </p:spPr>
        <p:txBody>
          <a:bodyPr/>
          <a:lstStyle/>
          <a:p>
            <a:pPr eaLnBrk="1" hangingPunct="1"/>
            <a:r>
              <a:rPr lang="cs-CZ" sz="3600" b="1" smtClean="0"/>
              <a:t>2. doplnění ok do sítě podle hrací kostky</a:t>
            </a:r>
            <a:endParaRPr lang="cs-CZ" sz="3600" smtClean="0"/>
          </a:p>
        </p:txBody>
      </p:sp>
      <p:sp>
        <p:nvSpPr>
          <p:cNvPr id="3" name="Zástupný symbol pro obsah 2"/>
          <p:cNvSpPr>
            <a:spLocks noGrp="1"/>
          </p:cNvSpPr>
          <p:nvPr>
            <p:ph idx="1"/>
          </p:nvPr>
        </p:nvSpPr>
        <p:spPr>
          <a:xfrm>
            <a:off x="457200" y="1285875"/>
            <a:ext cx="8229600" cy="4840288"/>
          </a:xfrm>
        </p:spPr>
        <p:txBody>
          <a:bodyPr rtlCol="0">
            <a:normAutofit/>
          </a:bodyPr>
          <a:lstStyle/>
          <a:p>
            <a:pPr marL="0" indent="0" algn="just" eaLnBrk="1" fontAlgn="auto" hangingPunct="1">
              <a:spcAft>
                <a:spcPts val="0"/>
              </a:spcAft>
              <a:buFont typeface="Arial" pitchFamily="34" charset="0"/>
              <a:buNone/>
              <a:defRPr/>
            </a:pPr>
            <a:r>
              <a:rPr lang="cs-CZ" sz="2600" b="1" dirty="0" smtClean="0">
                <a:latin typeface="+mj-lt"/>
              </a:rPr>
              <a:t>Jsou na všech hracích kostkách oka rozmístěna stejně?</a:t>
            </a:r>
          </a:p>
          <a:p>
            <a:pPr marL="0" indent="0" algn="just" eaLnBrk="1" fontAlgn="auto" hangingPunct="1">
              <a:spcAft>
                <a:spcPts val="0"/>
              </a:spcAft>
              <a:buFont typeface="Arial" pitchFamily="34" charset="0"/>
              <a:buNone/>
              <a:defRPr/>
            </a:pPr>
            <a:endParaRPr lang="cs-CZ" sz="2600" dirty="0" smtClean="0">
              <a:latin typeface="+mj-lt"/>
            </a:endParaRPr>
          </a:p>
          <a:p>
            <a:pPr marL="0" indent="0" algn="just" eaLnBrk="1" fontAlgn="auto" hangingPunct="1">
              <a:spcAft>
                <a:spcPts val="0"/>
              </a:spcAft>
              <a:buFont typeface="Arial" pitchFamily="34" charset="0"/>
              <a:buNone/>
              <a:defRPr/>
            </a:pPr>
            <a:endParaRPr lang="cs-CZ" sz="2600" dirty="0" smtClean="0">
              <a:latin typeface="+mj-lt"/>
            </a:endParaRPr>
          </a:p>
          <a:p>
            <a:pPr marL="0" indent="0" algn="just" eaLnBrk="1" fontAlgn="auto" hangingPunct="1">
              <a:spcAft>
                <a:spcPts val="0"/>
              </a:spcAft>
              <a:buFont typeface="Arial" pitchFamily="34" charset="0"/>
              <a:buNone/>
              <a:defRPr/>
            </a:pPr>
            <a:endParaRPr lang="cs-CZ" sz="2600" dirty="0" smtClean="0">
              <a:latin typeface="+mj-lt"/>
            </a:endParaRPr>
          </a:p>
          <a:p>
            <a:pPr marL="0" indent="0" algn="just" eaLnBrk="1" fontAlgn="auto" hangingPunct="1">
              <a:spcAft>
                <a:spcPts val="0"/>
              </a:spcAft>
              <a:buFont typeface="Arial" pitchFamily="34" charset="0"/>
              <a:buNone/>
              <a:defRPr/>
            </a:pPr>
            <a:endParaRPr lang="cs-CZ" sz="2600" dirty="0" smtClean="0">
              <a:latin typeface="+mj-lt"/>
            </a:endParaRPr>
          </a:p>
          <a:p>
            <a:pPr marL="0" indent="0" algn="just" eaLnBrk="1" fontAlgn="auto" hangingPunct="1">
              <a:spcAft>
                <a:spcPts val="0"/>
              </a:spcAft>
              <a:buFont typeface="Arial" pitchFamily="34" charset="0"/>
              <a:buNone/>
              <a:defRPr/>
            </a:pPr>
            <a:endParaRPr lang="cs-CZ" sz="2600" dirty="0" smtClean="0">
              <a:latin typeface="+mj-lt"/>
            </a:endParaRPr>
          </a:p>
          <a:p>
            <a:pPr marL="541338" indent="-541338" algn="just" eaLnBrk="1" fontAlgn="auto" hangingPunct="1">
              <a:spcAft>
                <a:spcPts val="0"/>
              </a:spcAft>
              <a:buFont typeface="Arial" pitchFamily="34" charset="0"/>
              <a:buNone/>
              <a:defRPr/>
            </a:pPr>
            <a:endParaRPr lang="cs-CZ" sz="2600" dirty="0" smtClean="0">
              <a:latin typeface="Times New Roman" pitchFamily="18" charset="0"/>
              <a:cs typeface="Times New Roman" pitchFamily="18" charset="0"/>
            </a:endParaRPr>
          </a:p>
          <a:p>
            <a:pPr marL="541338" indent="-541338" algn="just" eaLnBrk="1" fontAlgn="auto" hangingPunct="1">
              <a:spcAft>
                <a:spcPts val="0"/>
              </a:spcAft>
              <a:buFont typeface="Arial" pitchFamily="34" charset="0"/>
              <a:buNone/>
              <a:defRPr/>
            </a:pPr>
            <a:endParaRPr lang="cs-CZ" sz="2600" dirty="0" smtClean="0">
              <a:latin typeface="Times New Roman" pitchFamily="18" charset="0"/>
              <a:cs typeface="Times New Roman" pitchFamily="18" charset="0"/>
            </a:endParaRPr>
          </a:p>
          <a:p>
            <a:pPr marL="541338" indent="-541338" algn="just" eaLnBrk="1" fontAlgn="auto" hangingPunct="1">
              <a:spcAft>
                <a:spcPts val="0"/>
              </a:spcAft>
              <a:buFont typeface="Arial" pitchFamily="34" charset="0"/>
              <a:buNone/>
              <a:defRPr/>
            </a:pPr>
            <a:r>
              <a:rPr lang="cs-CZ" sz="2600" dirty="0" smtClean="0">
                <a:latin typeface="Times New Roman" pitchFamily="18" charset="0"/>
                <a:cs typeface="Times New Roman" pitchFamily="18" charset="0"/>
              </a:rPr>
              <a:t>→</a:t>
            </a:r>
            <a:r>
              <a:rPr lang="cs-CZ" sz="2600" dirty="0" smtClean="0">
                <a:latin typeface="+mj-lt"/>
                <a:cs typeface="Times New Roman"/>
              </a:rPr>
              <a:t> </a:t>
            </a:r>
            <a:r>
              <a:rPr lang="cs-CZ" sz="2600" dirty="0" smtClean="0">
                <a:latin typeface="+mj-lt"/>
              </a:rPr>
              <a:t>Ne, platí jen pravidlo součtu ok na protějších stranách.</a:t>
            </a:r>
          </a:p>
        </p:txBody>
      </p:sp>
      <p:pic>
        <p:nvPicPr>
          <p:cNvPr id="11268" name="Obrázek 5" descr="C:\Documents and Settings\Radka\Plocha\2250140PB2.jpg"/>
          <p:cNvPicPr>
            <a:picLocks noChangeAspect="1" noChangeArrowheads="1"/>
          </p:cNvPicPr>
          <p:nvPr/>
        </p:nvPicPr>
        <p:blipFill>
          <a:blip r:embed="rId2" cstate="print"/>
          <a:srcRect/>
          <a:stretch>
            <a:fillRect/>
          </a:stretch>
        </p:blipFill>
        <p:spPr bwMode="auto">
          <a:xfrm>
            <a:off x="1071563" y="2643188"/>
            <a:ext cx="1838325" cy="1905000"/>
          </a:xfrm>
          <a:prstGeom prst="rect">
            <a:avLst/>
          </a:prstGeom>
          <a:noFill/>
          <a:ln w="9525">
            <a:noFill/>
            <a:miter lim="800000"/>
            <a:headEnd/>
            <a:tailEnd/>
          </a:ln>
        </p:spPr>
      </p:pic>
      <p:pic>
        <p:nvPicPr>
          <p:cNvPr id="11269" name="Obrázek 7" descr="C:\Documents and Settings\Radka\Plocha\Dice.jpg"/>
          <p:cNvPicPr>
            <a:picLocks noChangeAspect="1" noChangeArrowheads="1"/>
          </p:cNvPicPr>
          <p:nvPr/>
        </p:nvPicPr>
        <p:blipFill>
          <a:blip r:embed="rId3" cstate="print"/>
          <a:srcRect t="15546" r="44855" b="16183"/>
          <a:stretch>
            <a:fillRect/>
          </a:stretch>
        </p:blipFill>
        <p:spPr bwMode="auto">
          <a:xfrm>
            <a:off x="4000500" y="2786063"/>
            <a:ext cx="1900238" cy="1758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6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357188"/>
            <a:ext cx="8229600" cy="5768975"/>
          </a:xfrm>
        </p:spPr>
        <p:txBody>
          <a:bodyPr rtlCol="0">
            <a:normAutofit/>
          </a:bodyPr>
          <a:lstStyle/>
          <a:p>
            <a:pPr eaLnBrk="1" fontAlgn="auto" hangingPunct="1">
              <a:spcAft>
                <a:spcPts val="0"/>
              </a:spcAft>
              <a:buFont typeface="Arial" pitchFamily="34" charset="0"/>
              <a:buNone/>
              <a:defRPr/>
            </a:pPr>
            <a:endParaRPr lang="cs-CZ" sz="2400" dirty="0" smtClean="0">
              <a:latin typeface="+mj-lt"/>
              <a:cs typeface="Times New Roman"/>
            </a:endParaRPr>
          </a:p>
          <a:p>
            <a:pPr indent="19050" eaLnBrk="1" fontAlgn="auto" hangingPunct="1">
              <a:spcAft>
                <a:spcPts val="0"/>
              </a:spcAft>
              <a:buFont typeface="Arial" pitchFamily="34" charset="0"/>
              <a:buNone/>
              <a:defRPr/>
            </a:pPr>
            <a:r>
              <a:rPr lang="cs-CZ" sz="2600" b="1" dirty="0" smtClean="0">
                <a:latin typeface="Times New Roman"/>
                <a:cs typeface="Times New Roman"/>
              </a:rPr>
              <a:t>→ </a:t>
            </a:r>
            <a:r>
              <a:rPr lang="cs-CZ" sz="2600" b="1" dirty="0" smtClean="0">
                <a:latin typeface="+mj-lt"/>
                <a:cs typeface="Times New Roman"/>
              </a:rPr>
              <a:t>2 řešení</a:t>
            </a:r>
          </a:p>
          <a:p>
            <a:pPr eaLnBrk="1" fontAlgn="auto" hangingPunct="1">
              <a:spcAft>
                <a:spcPts val="0"/>
              </a:spcAft>
              <a:buFont typeface="Arial" pitchFamily="34" charset="0"/>
              <a:buChar char="•"/>
              <a:defRPr/>
            </a:pPr>
            <a:endParaRPr lang="cs-CZ" dirty="0" smtClean="0"/>
          </a:p>
        </p:txBody>
      </p:sp>
      <p:pic>
        <p:nvPicPr>
          <p:cNvPr id="4" name="Picture 2"/>
          <p:cNvPicPr>
            <a:picLocks noChangeAspect="1" noChangeArrowheads="1"/>
          </p:cNvPicPr>
          <p:nvPr/>
        </p:nvPicPr>
        <p:blipFill>
          <a:blip r:embed="rId2" cstate="print"/>
          <a:srcRect/>
          <a:stretch>
            <a:fillRect/>
          </a:stretch>
        </p:blipFill>
        <p:spPr bwMode="auto">
          <a:xfrm>
            <a:off x="857250" y="1714500"/>
            <a:ext cx="3651250" cy="2835275"/>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4857750" y="3000375"/>
            <a:ext cx="3687763" cy="28368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dpis 1"/>
          <p:cNvSpPr>
            <a:spLocks noGrp="1"/>
          </p:cNvSpPr>
          <p:nvPr>
            <p:ph type="title"/>
          </p:nvPr>
        </p:nvSpPr>
        <p:spPr/>
        <p:txBody>
          <a:bodyPr/>
          <a:lstStyle/>
          <a:p>
            <a:pPr eaLnBrk="1" hangingPunct="1"/>
            <a:r>
              <a:rPr lang="cs-CZ" sz="3600" b="1" smtClean="0"/>
              <a:t>3. doplnění ok do sítě na základě představivosti</a:t>
            </a:r>
            <a:endParaRPr lang="cs-CZ" sz="3600" smtClean="0"/>
          </a:p>
        </p:txBody>
      </p:sp>
      <p:sp>
        <p:nvSpPr>
          <p:cNvPr id="3" name="Zástupný symbol pro obsah 2"/>
          <p:cNvSpPr>
            <a:spLocks noGrp="1"/>
          </p:cNvSpPr>
          <p:nvPr>
            <p:ph idx="1"/>
          </p:nvPr>
        </p:nvSpPr>
        <p:spPr>
          <a:xfrm>
            <a:off x="357188" y="1600200"/>
            <a:ext cx="8501062" cy="4525963"/>
          </a:xfrm>
        </p:spPr>
        <p:txBody>
          <a:bodyPr rtlCol="0">
            <a:normAutofit/>
          </a:bodyPr>
          <a:lstStyle/>
          <a:p>
            <a:pPr marL="361950" indent="-361950" eaLnBrk="1" fontAlgn="auto" hangingPunct="1">
              <a:spcAft>
                <a:spcPts val="0"/>
              </a:spcAft>
              <a:buFont typeface="Arial" pitchFamily="34" charset="0"/>
              <a:buNone/>
              <a:defRPr/>
            </a:pPr>
            <a:r>
              <a:rPr lang="cs-CZ" sz="2600" b="1" dirty="0" smtClean="0">
                <a:latin typeface="+mj-lt"/>
              </a:rPr>
              <a:t>Jak začneme?</a:t>
            </a:r>
          </a:p>
          <a:p>
            <a:pPr marL="361950" indent="-361950" eaLnBrk="1" fontAlgn="auto" hangingPunct="1">
              <a:spcAft>
                <a:spcPts val="0"/>
              </a:spcAft>
              <a:buFont typeface="+mj-lt"/>
              <a:buAutoNum type="alphaLcParenR"/>
              <a:defRPr/>
            </a:pPr>
            <a:r>
              <a:rPr lang="cs-CZ" sz="2600" dirty="0" smtClean="0">
                <a:latin typeface="+mj-lt"/>
                <a:cs typeface="Times New Roman"/>
              </a:rPr>
              <a:t>Zjistíme, které stěny jsou protější.</a:t>
            </a:r>
          </a:p>
          <a:p>
            <a:pPr marL="361950" indent="-361950" eaLnBrk="1" fontAlgn="auto" hangingPunct="1">
              <a:spcAft>
                <a:spcPts val="0"/>
              </a:spcAft>
              <a:buFont typeface="+mj-lt"/>
              <a:buAutoNum type="alphaLcParenR"/>
              <a:defRPr/>
            </a:pPr>
            <a:r>
              <a:rPr lang="cs-CZ" sz="2600" dirty="0" smtClean="0">
                <a:latin typeface="+mj-lt"/>
                <a:cs typeface="Times New Roman"/>
              </a:rPr>
              <a:t>Pomocí pravidla součtu ok na protilehlých stěnách jednoznačně doplníme „číslo“ 3 a 5.</a:t>
            </a:r>
          </a:p>
          <a:p>
            <a:pPr marL="541338" indent="0" eaLnBrk="1" fontAlgn="auto" hangingPunct="1">
              <a:spcAft>
                <a:spcPts val="0"/>
              </a:spcAft>
              <a:buFont typeface="Arial" pitchFamily="34" charset="0"/>
              <a:buNone/>
              <a:defRPr/>
            </a:pPr>
            <a:endParaRPr lang="cs-CZ" sz="2400" dirty="0" smtClean="0">
              <a:latin typeface="+mj-lt"/>
            </a:endParaRPr>
          </a:p>
        </p:txBody>
      </p:sp>
      <p:pic>
        <p:nvPicPr>
          <p:cNvPr id="13316" name="Picture 2"/>
          <p:cNvPicPr>
            <a:picLocks noChangeAspect="1" noChangeArrowheads="1"/>
          </p:cNvPicPr>
          <p:nvPr/>
        </p:nvPicPr>
        <p:blipFill>
          <a:blip r:embed="rId2" cstate="print"/>
          <a:srcRect/>
          <a:stretch>
            <a:fillRect/>
          </a:stretch>
        </p:blipFill>
        <p:spPr bwMode="auto">
          <a:xfrm>
            <a:off x="428625" y="3567113"/>
            <a:ext cx="2714625" cy="2076450"/>
          </a:xfrm>
          <a:prstGeom prst="rect">
            <a:avLst/>
          </a:prstGeom>
          <a:noFill/>
          <a:ln w="9525">
            <a:noFill/>
            <a:miter lim="800000"/>
            <a:headEnd/>
            <a:tailEnd/>
          </a:ln>
        </p:spPr>
      </p:pic>
      <p:pic>
        <p:nvPicPr>
          <p:cNvPr id="13317" name="Picture 3"/>
          <p:cNvPicPr>
            <a:picLocks noChangeAspect="1" noChangeArrowheads="1"/>
          </p:cNvPicPr>
          <p:nvPr/>
        </p:nvPicPr>
        <p:blipFill>
          <a:blip r:embed="rId3" cstate="print"/>
          <a:srcRect/>
          <a:stretch>
            <a:fillRect/>
          </a:stretch>
        </p:blipFill>
        <p:spPr bwMode="auto">
          <a:xfrm>
            <a:off x="3328988" y="3995738"/>
            <a:ext cx="2743200" cy="2076450"/>
          </a:xfrm>
          <a:prstGeom prst="rect">
            <a:avLst/>
          </a:prstGeom>
          <a:noFill/>
          <a:ln w="9525">
            <a:noFill/>
            <a:miter lim="800000"/>
            <a:headEnd/>
            <a:tailEnd/>
          </a:ln>
        </p:spPr>
      </p:pic>
      <p:pic>
        <p:nvPicPr>
          <p:cNvPr id="13318" name="Picture 4"/>
          <p:cNvPicPr>
            <a:picLocks noChangeAspect="1" noChangeArrowheads="1"/>
          </p:cNvPicPr>
          <p:nvPr/>
        </p:nvPicPr>
        <p:blipFill>
          <a:blip r:embed="rId4" cstate="print"/>
          <a:srcRect/>
          <a:stretch>
            <a:fillRect/>
          </a:stretch>
        </p:blipFill>
        <p:spPr bwMode="auto">
          <a:xfrm>
            <a:off x="6215063" y="4648200"/>
            <a:ext cx="2705100" cy="20669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3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p:cNvSpPr>
            <a:spLocks noGrp="1"/>
          </p:cNvSpPr>
          <p:nvPr>
            <p:ph type="title"/>
          </p:nvPr>
        </p:nvSpPr>
        <p:spPr/>
        <p:txBody>
          <a:bodyPr/>
          <a:lstStyle/>
          <a:p>
            <a:pPr eaLnBrk="1" hangingPunct="1"/>
            <a:endParaRPr lang="cs-CZ" smtClean="0"/>
          </a:p>
        </p:txBody>
      </p:sp>
      <p:sp>
        <p:nvSpPr>
          <p:cNvPr id="14339" name="Zástupný symbol pro obsah 2"/>
          <p:cNvSpPr>
            <a:spLocks noGrp="1"/>
          </p:cNvSpPr>
          <p:nvPr>
            <p:ph idx="1"/>
          </p:nvPr>
        </p:nvSpPr>
        <p:spPr/>
        <p:txBody>
          <a:bodyPr/>
          <a:lstStyle/>
          <a:p>
            <a:pPr eaLnBrk="1" hangingPunct="1">
              <a:buFont typeface="Arial" charset="0"/>
              <a:buNone/>
            </a:pPr>
            <a:r>
              <a:rPr lang="cs-CZ" sz="2600" b="1" smtClean="0">
                <a:latin typeface="Times New Roman" pitchFamily="18" charset="0"/>
                <a:cs typeface="Times New Roman" pitchFamily="18" charset="0"/>
              </a:rPr>
              <a:t>→ </a:t>
            </a:r>
            <a:r>
              <a:rPr lang="cs-CZ" sz="2600" b="1" smtClean="0"/>
              <a:t>2 řešení</a:t>
            </a:r>
          </a:p>
        </p:txBody>
      </p:sp>
      <p:pic>
        <p:nvPicPr>
          <p:cNvPr id="14340" name="Picture 2"/>
          <p:cNvPicPr>
            <a:picLocks noChangeAspect="1" noChangeArrowheads="1"/>
          </p:cNvPicPr>
          <p:nvPr/>
        </p:nvPicPr>
        <p:blipFill>
          <a:blip r:embed="rId2" cstate="print"/>
          <a:srcRect/>
          <a:stretch>
            <a:fillRect/>
          </a:stretch>
        </p:blipFill>
        <p:spPr bwMode="auto">
          <a:xfrm>
            <a:off x="1428750" y="2428875"/>
            <a:ext cx="2714625" cy="2066925"/>
          </a:xfrm>
          <a:prstGeom prst="rect">
            <a:avLst/>
          </a:prstGeom>
          <a:noFill/>
          <a:ln w="9525">
            <a:noFill/>
            <a:miter lim="800000"/>
            <a:headEnd/>
            <a:tailEnd/>
          </a:ln>
        </p:spPr>
      </p:pic>
      <p:pic>
        <p:nvPicPr>
          <p:cNvPr id="14341" name="Picture 3"/>
          <p:cNvPicPr>
            <a:picLocks noChangeAspect="1" noChangeArrowheads="1"/>
          </p:cNvPicPr>
          <p:nvPr/>
        </p:nvPicPr>
        <p:blipFill>
          <a:blip r:embed="rId3" cstate="print"/>
          <a:srcRect/>
          <a:stretch>
            <a:fillRect/>
          </a:stretch>
        </p:blipFill>
        <p:spPr bwMode="auto">
          <a:xfrm>
            <a:off x="4643438" y="3357563"/>
            <a:ext cx="2705100" cy="2057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7254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363" name="Zástupný symbol pro obsah 2"/>
          <p:cNvSpPr>
            <a:spLocks noGrp="1"/>
          </p:cNvSpPr>
          <p:nvPr>
            <p:ph idx="1"/>
          </p:nvPr>
        </p:nvSpPr>
        <p:spPr>
          <a:xfrm>
            <a:off x="457200" y="1143000"/>
            <a:ext cx="8229600" cy="4983163"/>
          </a:xfrm>
        </p:spPr>
        <p:txBody>
          <a:bodyPr/>
          <a:lstStyle/>
          <a:p>
            <a:pPr marL="0" indent="0" algn="just" eaLnBrk="1" hangingPunct="1">
              <a:buFont typeface="Arial" charset="0"/>
              <a:buNone/>
              <a:tabLst>
                <a:tab pos="361950" algn="l"/>
              </a:tabLst>
            </a:pPr>
            <a:r>
              <a:rPr lang="cs-CZ" sz="2600" smtClean="0"/>
              <a:t>	</a:t>
            </a:r>
          </a:p>
          <a:p>
            <a:pPr marL="0" indent="0" algn="just" eaLnBrk="1" hangingPunct="1">
              <a:buFont typeface="Arial" charset="0"/>
              <a:buNone/>
              <a:tabLst>
                <a:tab pos="361950" algn="l"/>
              </a:tabLst>
            </a:pPr>
            <a:r>
              <a:rPr lang="cs-CZ" sz="2600" smtClean="0"/>
              <a:t>	Když Maty rozluštil první úkol, začal listovat knihou a prohlížet úžasné obrázky, jak to vypadá v Kurkudománii. Také si přečetl, že vše je tam trochu jiné než u nás. Kurkudi vypadají jinak než my, ale podle knihy jsou velice přátelští. 	</a:t>
            </a:r>
          </a:p>
          <a:p>
            <a:pPr marL="0" indent="0" algn="just" eaLnBrk="1" hangingPunct="1">
              <a:buFont typeface="Arial" charset="0"/>
              <a:buNone/>
              <a:tabLst>
                <a:tab pos="361950" algn="l"/>
              </a:tabLst>
            </a:pPr>
            <a:r>
              <a:rPr lang="cs-CZ" sz="2600" smtClean="0"/>
              <a:t>	Také tam mají trochu jiná zvířata, která jsou našim podobná. Co se však Matymu líbilo nejvíc, byly barevné kameny, úplně ty stejné, jako jsou na obalu knihy. Blyštily se všude na zemi, v kamení a ve skalách. </a:t>
            </a:r>
          </a:p>
          <a:p>
            <a:pPr marL="0" indent="0" algn="just" eaLnBrk="1" hangingPunct="1">
              <a:tabLst>
                <a:tab pos="361950" algn="l"/>
              </a:tabLst>
            </a:pPr>
            <a:endParaRPr lang="cs-CZ" sz="26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Zástupný symbol pro obsah 2"/>
          <p:cNvSpPr>
            <a:spLocks noGrp="1"/>
          </p:cNvSpPr>
          <p:nvPr>
            <p:ph idx="1"/>
          </p:nvPr>
        </p:nvSpPr>
        <p:spPr>
          <a:xfrm>
            <a:off x="457200" y="1600200"/>
            <a:ext cx="6686550" cy="4525963"/>
          </a:xfrm>
        </p:spPr>
        <p:txBody>
          <a:bodyPr/>
          <a:lstStyle/>
          <a:p>
            <a:pPr marL="0" indent="0" algn="just" eaLnBrk="1" hangingPunct="1">
              <a:buFont typeface="Arial" charset="0"/>
              <a:buNone/>
            </a:pPr>
            <a:r>
              <a:rPr lang="cs-CZ" sz="2600" smtClean="0"/>
              <a:t>	</a:t>
            </a:r>
            <a:endParaRPr lang="cs-CZ" smtClean="0"/>
          </a:p>
        </p:txBody>
      </p:sp>
      <p:pic>
        <p:nvPicPr>
          <p:cNvPr id="16387" name="Picture 4" descr="D:\Dokumenty\škola\TUL\národka\4. ročník\LS\MX2M\Materiály\Kurkudománie.JPG"/>
          <p:cNvPicPr>
            <a:picLocks noChangeAspect="1" noChangeArrowheads="1"/>
          </p:cNvPicPr>
          <p:nvPr/>
        </p:nvPicPr>
        <p:blipFill>
          <a:blip r:embed="rId2" cstate="print"/>
          <a:srcRect/>
          <a:stretch>
            <a:fillRect/>
          </a:stretch>
        </p:blipFill>
        <p:spPr bwMode="auto">
          <a:xfrm>
            <a:off x="227013" y="252413"/>
            <a:ext cx="8678862" cy="6097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373005" y="274638"/>
          <a:ext cx="8397990" cy="7254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411" name="Zástupný symbol pro obsah 2"/>
          <p:cNvSpPr>
            <a:spLocks noGrp="1"/>
          </p:cNvSpPr>
          <p:nvPr>
            <p:ph idx="1"/>
          </p:nvPr>
        </p:nvSpPr>
        <p:spPr>
          <a:xfrm>
            <a:off x="300038" y="1238250"/>
            <a:ext cx="8507412" cy="4887913"/>
          </a:xfrm>
        </p:spPr>
        <p:txBody>
          <a:bodyPr/>
          <a:lstStyle/>
          <a:p>
            <a:pPr marL="0" indent="0" algn="just" eaLnBrk="1" hangingPunct="1">
              <a:buFont typeface="Arial" charset="0"/>
              <a:buNone/>
              <a:tabLst>
                <a:tab pos="450850" algn="l"/>
              </a:tabLst>
            </a:pPr>
            <a:r>
              <a:rPr lang="cs-CZ" sz="2600" smtClean="0"/>
              <a:t>	</a:t>
            </a:r>
          </a:p>
          <a:p>
            <a:pPr marL="0" indent="0" algn="just" eaLnBrk="1" hangingPunct="1">
              <a:buFont typeface="Arial" charset="0"/>
              <a:buNone/>
              <a:tabLst>
                <a:tab pos="450850" algn="l"/>
              </a:tabLst>
            </a:pPr>
            <a:r>
              <a:rPr lang="cs-CZ" sz="2600" smtClean="0"/>
              <a:t>	Matyho Kurkudománie stále více a více lákala. Chtěl by se tam podívat. A kniha, jako by znala jeho přání. Na konci ní našel pozvánku do země Kurkudů, Kurkudománie. Stálo tam, že s sebou má vzít i své kamarády a spolužáky ze školy. Maty neváhal ani chviličku. Hned druhý den o tom ještě před školou všem řekl a tak, jak to kniha radila, vydal se s kamarády za dobrodružstvím. Dohromady se na cestu vydalo 24 dětí.</a:t>
            </a:r>
          </a:p>
          <a:p>
            <a:pPr marL="0" indent="0" algn="just" eaLnBrk="1" hangingPunct="1">
              <a:buFont typeface="Arial" charset="0"/>
              <a:buNone/>
              <a:tabLst>
                <a:tab pos="450850" algn="l"/>
              </a:tabLst>
            </a:pPr>
            <a:endParaRPr lang="cs-CZ" sz="2600" smtClean="0"/>
          </a:p>
          <a:p>
            <a:pPr marL="0" indent="0" algn="just" eaLnBrk="1" hangingPunct="1">
              <a:buFont typeface="Arial" charset="0"/>
              <a:buNone/>
              <a:tabLst>
                <a:tab pos="450850" algn="l"/>
              </a:tabLst>
            </a:pPr>
            <a:r>
              <a:rPr lang="cs-CZ" sz="2600" smtClean="0"/>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sah 2"/>
          <p:cNvSpPr>
            <a:spLocks noGrp="1"/>
          </p:cNvSpPr>
          <p:nvPr>
            <p:ph idx="1"/>
          </p:nvPr>
        </p:nvSpPr>
        <p:spPr>
          <a:xfrm>
            <a:off x="457200" y="508000"/>
            <a:ext cx="8229600" cy="5618163"/>
          </a:xfrm>
        </p:spPr>
        <p:txBody>
          <a:bodyPr/>
          <a:lstStyle/>
          <a:p>
            <a:pPr marL="0" indent="0" algn="just">
              <a:buFont typeface="Arial" charset="0"/>
              <a:buNone/>
              <a:tabLst>
                <a:tab pos="450850" algn="l"/>
              </a:tabLst>
            </a:pPr>
            <a:r>
              <a:rPr lang="cs-CZ" sz="2600" smtClean="0"/>
              <a:t>	Některé děti se vydaly na cestu letadlem, jiné lodí a některé dokonce jely půlku cesty lodí a půlku letěly letadlem. Daly si sraz v Kurkudománii. Aby si byl ale Maty jistý, kolik dětí letělo letadlem, kolik jelo lodí a kolik zvolilo kombinovanou cestu, musí si to spočítat.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D:\Dokumenty\škola\TUL\národka\4. ročník\LS\MX2M\Materiály\Letadlo.JPG"/>
          <p:cNvPicPr>
            <a:picLocks noChangeAspect="1" noChangeArrowheads="1"/>
          </p:cNvPicPr>
          <p:nvPr/>
        </p:nvPicPr>
        <p:blipFill>
          <a:blip r:embed="rId2" cstate="print">
            <a:lum bright="6000"/>
          </a:blip>
          <a:srcRect/>
          <a:stretch>
            <a:fillRect/>
          </a:stretch>
        </p:blipFill>
        <p:spPr bwMode="auto">
          <a:xfrm>
            <a:off x="4170363" y="157163"/>
            <a:ext cx="4613275" cy="3422650"/>
          </a:xfrm>
          <a:prstGeom prst="rect">
            <a:avLst/>
          </a:prstGeom>
          <a:noFill/>
          <a:ln w="9525">
            <a:noFill/>
            <a:miter lim="800000"/>
            <a:headEnd/>
            <a:tailEnd/>
          </a:ln>
        </p:spPr>
      </p:pic>
      <p:pic>
        <p:nvPicPr>
          <p:cNvPr id="19459" name="Picture 5" descr="D:\Dokumenty\škola\TUL\národka\4. ročník\LS\MX2M\Materiály\Loď.JPG"/>
          <p:cNvPicPr>
            <a:picLocks noChangeAspect="1" noChangeArrowheads="1"/>
          </p:cNvPicPr>
          <p:nvPr/>
        </p:nvPicPr>
        <p:blipFill>
          <a:blip r:embed="rId3" cstate="print">
            <a:lum bright="8000"/>
          </a:blip>
          <a:srcRect/>
          <a:stretch>
            <a:fillRect/>
          </a:stretch>
        </p:blipFill>
        <p:spPr bwMode="auto">
          <a:xfrm>
            <a:off x="336550" y="2813050"/>
            <a:ext cx="5148263" cy="3865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obsah 2"/>
          <p:cNvSpPr>
            <a:spLocks noGrp="1"/>
          </p:cNvSpPr>
          <p:nvPr>
            <p:ph idx="1"/>
          </p:nvPr>
        </p:nvSpPr>
        <p:spPr>
          <a:xfrm>
            <a:off x="457200" y="428625"/>
            <a:ext cx="8229600" cy="5697538"/>
          </a:xfrm>
        </p:spPr>
        <p:txBody>
          <a:bodyPr/>
          <a:lstStyle/>
          <a:p>
            <a:pPr marL="0" indent="0" algn="just" eaLnBrk="1" hangingPunct="1">
              <a:buFont typeface="Arial" charset="0"/>
              <a:buNone/>
              <a:tabLst>
                <a:tab pos="361950" algn="l"/>
              </a:tabLst>
            </a:pPr>
            <a:r>
              <a:rPr lang="cs-CZ" sz="2600" smtClean="0"/>
              <a:t>	</a:t>
            </a:r>
          </a:p>
          <a:p>
            <a:pPr marL="0" indent="0" algn="just" eaLnBrk="1" hangingPunct="1">
              <a:buFont typeface="Arial" charset="0"/>
              <a:buNone/>
              <a:tabLst>
                <a:tab pos="361950" algn="l"/>
              </a:tabLst>
            </a:pPr>
            <a:endParaRPr lang="cs-CZ" sz="2600" smtClean="0"/>
          </a:p>
          <a:p>
            <a:pPr marL="0" indent="0" algn="just" eaLnBrk="1" hangingPunct="1">
              <a:buFont typeface="Arial" charset="0"/>
              <a:buNone/>
              <a:tabLst>
                <a:tab pos="361950" algn="l"/>
              </a:tabLst>
            </a:pPr>
            <a:endParaRPr lang="cs-CZ" sz="2600" smtClean="0"/>
          </a:p>
          <a:p>
            <a:pPr marL="0" indent="0" algn="just" eaLnBrk="1" hangingPunct="1">
              <a:buFont typeface="Arial" charset="0"/>
              <a:buNone/>
              <a:tabLst>
                <a:tab pos="361950" algn="l"/>
              </a:tabLst>
            </a:pPr>
            <a:r>
              <a:rPr lang="cs-CZ" sz="2600" smtClean="0"/>
              <a:t>Maty ví, že jich je dohromady 24. Každý z nich si koupil letenku nebo lodní lístek. Někteří si ale koupili letenku i lodní lístek. 10 dětí si koupilo letenku a 20 dětí si koupilo lodní lístek. </a:t>
            </a:r>
          </a:p>
          <a:p>
            <a:pPr marL="0" indent="0" algn="just" eaLnBrk="1" hangingPunct="1">
              <a:buFont typeface="Arial" charset="0"/>
              <a:buNone/>
              <a:tabLst>
                <a:tab pos="361950" algn="l"/>
              </a:tabLst>
            </a:pPr>
            <a:endParaRPr lang="cs-CZ" sz="2600" smtClean="0"/>
          </a:p>
          <a:p>
            <a:pPr marL="0" indent="0" algn="just" eaLnBrk="1" hangingPunct="1">
              <a:buFont typeface="Arial" charset="0"/>
              <a:buNone/>
              <a:tabLst>
                <a:tab pos="361950" algn="l"/>
              </a:tabLst>
            </a:pPr>
            <a:r>
              <a:rPr lang="cs-CZ" sz="2600" b="1" smtClean="0"/>
              <a:t>Kolik dětí letí jenom letadlem, kolik pluje jenom lodí a kolik dětí zvolilo kombinovanou cestu?</a:t>
            </a:r>
          </a:p>
          <a:p>
            <a:pPr marL="0" indent="0" algn="just" eaLnBrk="1" hangingPunct="1">
              <a:buFont typeface="Arial" charset="0"/>
              <a:buNone/>
              <a:tabLst>
                <a:tab pos="361950" algn="l"/>
              </a:tabLst>
            </a:pPr>
            <a:endParaRPr lang="cs-CZ" sz="2400" smtClean="0"/>
          </a:p>
          <a:p>
            <a:pPr marL="0" indent="0" algn="just" eaLnBrk="1" hangingPunct="1">
              <a:buFont typeface="Arial" charset="0"/>
              <a:buNone/>
              <a:tabLst>
                <a:tab pos="361950" algn="l"/>
              </a:tabLst>
            </a:pPr>
            <a:endParaRPr lang="cs-CZ" sz="2400" smtClean="0"/>
          </a:p>
          <a:p>
            <a:pPr marL="0" indent="0" algn="just" eaLnBrk="1" hangingPunct="1">
              <a:buFont typeface="Arial" charset="0"/>
              <a:buNone/>
              <a:tabLst>
                <a:tab pos="361950" algn="l"/>
              </a:tabLst>
            </a:pPr>
            <a:r>
              <a:rPr lang="cs-CZ" sz="2400" smtClean="0"/>
              <a:t>	</a:t>
            </a:r>
          </a:p>
        </p:txBody>
      </p:sp>
      <p:pic>
        <p:nvPicPr>
          <p:cNvPr id="20483" name="Picture 5" descr="D:\Dokumenty\škola\TUL\národka\4. ročník\LS\MX2M\obrázky\Upravené\Mates_uloha.JPG"/>
          <p:cNvPicPr>
            <a:picLocks noChangeAspect="1" noChangeArrowheads="1"/>
          </p:cNvPicPr>
          <p:nvPr/>
        </p:nvPicPr>
        <p:blipFill>
          <a:blip r:embed="rId2" cstate="print"/>
          <a:srcRect/>
          <a:stretch>
            <a:fillRect/>
          </a:stretch>
        </p:blipFill>
        <p:spPr bwMode="auto">
          <a:xfrm>
            <a:off x="7602538" y="252413"/>
            <a:ext cx="1127125" cy="1400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Zástupný symbol pro obsah 2"/>
          <p:cNvSpPr>
            <a:spLocks noGrp="1"/>
          </p:cNvSpPr>
          <p:nvPr>
            <p:ph idx="1"/>
          </p:nvPr>
        </p:nvSpPr>
        <p:spPr>
          <a:xfrm>
            <a:off x="300038" y="1600200"/>
            <a:ext cx="6645275" cy="4525963"/>
          </a:xfrm>
        </p:spPr>
        <p:txBody>
          <a:bodyPr/>
          <a:lstStyle/>
          <a:p>
            <a:pPr marL="0" indent="0" algn="just" eaLnBrk="1" hangingPunct="1">
              <a:buFont typeface="Arial" charset="0"/>
              <a:buNone/>
              <a:tabLst>
                <a:tab pos="541338" algn="l"/>
                <a:tab pos="631825" algn="l"/>
              </a:tabLst>
            </a:pPr>
            <a:r>
              <a:rPr lang="cs-CZ" sz="2600" smtClean="0"/>
              <a:t>	To vám bylo zase jednou odpoledne. Maty přišel ze školy a nevěděl, co má dělat. Určitě to znáte, venku pršelo, v televizi nic nedávali a rodiče ještě nebyli doma. Mohl dělat domácí úkoly, to je pravda, zrovna na matematiku jich má na zítra dost. Ale komu by se chtělo? Matesovi tedy ne! Chvíli se díval z okna a pak ho napadlo, že půjde prošmejdit staré krabice na půdu. Třeba tam najde nějaký poklad.</a:t>
            </a:r>
            <a:endParaRPr lang="cs-CZ" smtClean="0"/>
          </a:p>
        </p:txBody>
      </p:sp>
      <p:graphicFrame>
        <p:nvGraphicFramePr>
          <p:cNvPr id="8" name="Diagram 7"/>
          <p:cNvGraphicFramePr/>
          <p:nvPr/>
        </p:nvGraphicFramePr>
        <p:xfrm>
          <a:off x="373004" y="288882"/>
          <a:ext cx="8361477" cy="800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6" name="Picture 5" descr="D:\Dokumenty\škola\TUL\národka\4. ročník\LS\MX2M\Materiály\Mates.JPG"/>
          <p:cNvPicPr>
            <a:picLocks noChangeAspect="1" noChangeArrowheads="1"/>
          </p:cNvPicPr>
          <p:nvPr/>
        </p:nvPicPr>
        <p:blipFill>
          <a:blip r:embed="rId7" cstate="print"/>
          <a:srcRect/>
          <a:stretch>
            <a:fillRect/>
          </a:stretch>
        </p:blipFill>
        <p:spPr bwMode="auto">
          <a:xfrm>
            <a:off x="6981825" y="1384300"/>
            <a:ext cx="1981200" cy="5075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dpis 1"/>
          <p:cNvSpPr>
            <a:spLocks noGrp="1"/>
          </p:cNvSpPr>
          <p:nvPr>
            <p:ph type="title"/>
          </p:nvPr>
        </p:nvSpPr>
        <p:spPr>
          <a:xfrm>
            <a:off x="457200" y="274638"/>
            <a:ext cx="8229600" cy="654050"/>
          </a:xfrm>
        </p:spPr>
        <p:txBody>
          <a:bodyPr/>
          <a:lstStyle/>
          <a:p>
            <a:pPr eaLnBrk="1" hangingPunct="1"/>
            <a:r>
              <a:rPr lang="cs-CZ" sz="3600" b="1" smtClean="0"/>
              <a:t>Zápis</a:t>
            </a:r>
          </a:p>
        </p:txBody>
      </p:sp>
      <p:sp>
        <p:nvSpPr>
          <p:cNvPr id="21507" name="Zástupný symbol pro obsah 2"/>
          <p:cNvSpPr>
            <a:spLocks noGrp="1"/>
          </p:cNvSpPr>
          <p:nvPr>
            <p:ph idx="1"/>
          </p:nvPr>
        </p:nvSpPr>
        <p:spPr/>
        <p:txBody>
          <a:bodyPr/>
          <a:lstStyle/>
          <a:p>
            <a:pPr eaLnBrk="1" hangingPunct="1">
              <a:buFont typeface="Arial" charset="0"/>
              <a:buNone/>
              <a:tabLst>
                <a:tab pos="3770313" algn="l"/>
              </a:tabLst>
            </a:pPr>
            <a:r>
              <a:rPr lang="cs-CZ" sz="2600" smtClean="0"/>
              <a:t>Dětí …………………………………..	24</a:t>
            </a:r>
          </a:p>
          <a:p>
            <a:pPr eaLnBrk="1" hangingPunct="1">
              <a:buFont typeface="Arial" charset="0"/>
              <a:buNone/>
              <a:tabLst>
                <a:tab pos="3770313" algn="l"/>
              </a:tabLst>
            </a:pPr>
            <a:r>
              <a:rPr lang="cs-CZ" sz="2600" smtClean="0"/>
              <a:t>Letenek …………………………….	10</a:t>
            </a:r>
          </a:p>
          <a:p>
            <a:pPr eaLnBrk="1" hangingPunct="1">
              <a:buFont typeface="Arial" charset="0"/>
              <a:buNone/>
              <a:tabLst>
                <a:tab pos="3770313" algn="l"/>
              </a:tabLst>
            </a:pPr>
            <a:r>
              <a:rPr lang="cs-CZ" sz="2600" smtClean="0"/>
              <a:t>Lodních lístků …………………	20</a:t>
            </a:r>
          </a:p>
          <a:p>
            <a:pPr eaLnBrk="1" hangingPunct="1">
              <a:buFont typeface="Arial" charset="0"/>
              <a:buNone/>
              <a:tabLst>
                <a:tab pos="3770313" algn="l"/>
              </a:tabLst>
            </a:pPr>
            <a:r>
              <a:rPr lang="cs-CZ" sz="2600" smtClean="0"/>
              <a:t>Letenek i lodních lístků….	?</a:t>
            </a:r>
          </a:p>
          <a:p>
            <a:pPr eaLnBrk="1" hangingPunct="1">
              <a:buFont typeface="Arial" charset="0"/>
              <a:buNone/>
              <a:tabLst>
                <a:tab pos="3770313" algn="l"/>
              </a:tabLst>
            </a:pPr>
            <a:r>
              <a:rPr lang="cs-CZ" sz="2600" smtClean="0"/>
              <a:t>Jenom letenek ………………….	?</a:t>
            </a:r>
          </a:p>
          <a:p>
            <a:pPr eaLnBrk="1" hangingPunct="1">
              <a:buFont typeface="Arial" charset="0"/>
              <a:buNone/>
              <a:tabLst>
                <a:tab pos="3770313" algn="l"/>
              </a:tabLst>
            </a:pPr>
            <a:r>
              <a:rPr lang="cs-CZ" sz="2600" smtClean="0"/>
              <a:t>Jenom lodních lístků ……..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dpis 1"/>
          <p:cNvSpPr>
            <a:spLocks noGrp="1"/>
          </p:cNvSpPr>
          <p:nvPr>
            <p:ph type="title"/>
          </p:nvPr>
        </p:nvSpPr>
        <p:spPr>
          <a:xfrm>
            <a:off x="457200" y="274638"/>
            <a:ext cx="8229600" cy="725487"/>
          </a:xfrm>
        </p:spPr>
        <p:txBody>
          <a:bodyPr/>
          <a:lstStyle/>
          <a:p>
            <a:pPr eaLnBrk="1" hangingPunct="1"/>
            <a:r>
              <a:rPr lang="cs-CZ" sz="3600" b="1" smtClean="0"/>
              <a:t>1. početně</a:t>
            </a:r>
          </a:p>
        </p:txBody>
      </p:sp>
      <p:sp>
        <p:nvSpPr>
          <p:cNvPr id="22531" name="Zástupný symbol pro obsah 2"/>
          <p:cNvSpPr>
            <a:spLocks noGrp="1"/>
          </p:cNvSpPr>
          <p:nvPr>
            <p:ph idx="1"/>
          </p:nvPr>
        </p:nvSpPr>
        <p:spPr>
          <a:xfrm>
            <a:off x="457200" y="1019175"/>
            <a:ext cx="8229600" cy="5476875"/>
          </a:xfrm>
        </p:spPr>
        <p:txBody>
          <a:bodyPr/>
          <a:lstStyle/>
          <a:p>
            <a:pPr marL="0" indent="0" eaLnBrk="1" hangingPunct="1">
              <a:spcBef>
                <a:spcPct val="0"/>
              </a:spcBef>
              <a:buFont typeface="Arial" charset="0"/>
              <a:buNone/>
            </a:pPr>
            <a:r>
              <a:rPr lang="cs-CZ" sz="2600" b="1" smtClean="0"/>
              <a:t>Letadlem a lodí</a:t>
            </a:r>
          </a:p>
          <a:p>
            <a:pPr marL="0" indent="0" eaLnBrk="1" hangingPunct="1">
              <a:spcBef>
                <a:spcPct val="0"/>
              </a:spcBef>
              <a:buFont typeface="Arial" charset="0"/>
              <a:buNone/>
            </a:pPr>
            <a:r>
              <a:rPr lang="cs-CZ" sz="2600" smtClean="0"/>
              <a:t>(10 + 20) – 24 = 6 </a:t>
            </a:r>
          </a:p>
          <a:p>
            <a:pPr marL="0" indent="0" eaLnBrk="1" hangingPunct="1">
              <a:spcBef>
                <a:spcPct val="0"/>
              </a:spcBef>
              <a:buFont typeface="Arial" charset="0"/>
              <a:buNone/>
            </a:pPr>
            <a:endParaRPr lang="cs-CZ" sz="2600" smtClean="0"/>
          </a:p>
          <a:p>
            <a:pPr marL="0" indent="0" eaLnBrk="1" hangingPunct="1">
              <a:spcBef>
                <a:spcPct val="0"/>
              </a:spcBef>
              <a:buFont typeface="Arial" charset="0"/>
              <a:buNone/>
            </a:pPr>
            <a:r>
              <a:rPr lang="cs-CZ" sz="2600" b="1" smtClean="0"/>
              <a:t>Letadlem</a:t>
            </a:r>
          </a:p>
          <a:p>
            <a:pPr marL="0" indent="0" eaLnBrk="1" hangingPunct="1">
              <a:spcBef>
                <a:spcPct val="0"/>
              </a:spcBef>
              <a:buFont typeface="Arial" charset="0"/>
              <a:buNone/>
            </a:pPr>
            <a:r>
              <a:rPr lang="cs-CZ" sz="2600" smtClean="0"/>
              <a:t>10 – 6 = 4</a:t>
            </a:r>
          </a:p>
          <a:p>
            <a:pPr marL="0" indent="0" eaLnBrk="1" hangingPunct="1">
              <a:spcBef>
                <a:spcPct val="0"/>
              </a:spcBef>
              <a:buFont typeface="Arial" charset="0"/>
              <a:buNone/>
            </a:pPr>
            <a:endParaRPr lang="cs-CZ" sz="2600" smtClean="0"/>
          </a:p>
          <a:p>
            <a:pPr marL="0" indent="0" eaLnBrk="1" hangingPunct="1">
              <a:spcBef>
                <a:spcPct val="0"/>
              </a:spcBef>
              <a:buFont typeface="Arial" charset="0"/>
              <a:buNone/>
            </a:pPr>
            <a:r>
              <a:rPr lang="cs-CZ" sz="2600" b="1" smtClean="0"/>
              <a:t>Lodí</a:t>
            </a:r>
          </a:p>
          <a:p>
            <a:pPr marL="0" indent="0" eaLnBrk="1" hangingPunct="1">
              <a:spcBef>
                <a:spcPct val="0"/>
              </a:spcBef>
              <a:buFont typeface="Arial" charset="0"/>
              <a:buNone/>
            </a:pPr>
            <a:r>
              <a:rPr lang="cs-CZ" sz="2600" smtClean="0"/>
              <a:t>20 – 6 = 14</a:t>
            </a:r>
          </a:p>
          <a:p>
            <a:pPr marL="0" indent="0" eaLnBrk="1" hangingPunct="1">
              <a:spcBef>
                <a:spcPct val="0"/>
              </a:spcBef>
              <a:buFont typeface="Arial" charset="0"/>
              <a:buNone/>
            </a:pPr>
            <a:endParaRPr lang="cs-CZ" sz="2600" smtClean="0"/>
          </a:p>
          <a:p>
            <a:pPr marL="0" indent="0" eaLnBrk="1" hangingPunct="1">
              <a:spcBef>
                <a:spcPct val="0"/>
              </a:spcBef>
              <a:buFont typeface="Arial" charset="0"/>
              <a:buNone/>
            </a:pPr>
            <a:r>
              <a:rPr lang="cs-CZ" sz="2600" b="1" smtClean="0"/>
              <a:t>Odpověď:</a:t>
            </a:r>
          </a:p>
          <a:p>
            <a:pPr marL="0" indent="0" eaLnBrk="1" hangingPunct="1">
              <a:spcBef>
                <a:spcPct val="0"/>
              </a:spcBef>
              <a:buFont typeface="Arial" charset="0"/>
              <a:buNone/>
            </a:pPr>
            <a:r>
              <a:rPr lang="cs-CZ" sz="2600" smtClean="0"/>
              <a:t>4 děti letěly jen letadlem, 15 dětí plulo jen lodí a 6 dětí zvolilo kombinovanou cestu letadlem i lodí. </a:t>
            </a:r>
          </a:p>
          <a:p>
            <a:pPr marL="0" indent="0" eaLnBrk="1" hangingPunct="1">
              <a:buFont typeface="Arial" charset="0"/>
              <a:buNone/>
            </a:pPr>
            <a:endParaRPr lang="cs-CZ" sz="2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53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Nadpis 1"/>
          <p:cNvSpPr>
            <a:spLocks noGrp="1"/>
          </p:cNvSpPr>
          <p:nvPr>
            <p:ph type="title"/>
          </p:nvPr>
        </p:nvSpPr>
        <p:spPr>
          <a:xfrm>
            <a:off x="457200" y="274638"/>
            <a:ext cx="8229600" cy="854075"/>
          </a:xfrm>
        </p:spPr>
        <p:txBody>
          <a:bodyPr/>
          <a:lstStyle/>
          <a:p>
            <a:pPr eaLnBrk="1" hangingPunct="1"/>
            <a:r>
              <a:rPr lang="cs-CZ" sz="3600" b="1" dirty="0" smtClean="0"/>
              <a:t>2. názorné řešení</a:t>
            </a:r>
          </a:p>
        </p:txBody>
      </p:sp>
      <p:sp>
        <p:nvSpPr>
          <p:cNvPr id="4" name="Elipsa 3"/>
          <p:cNvSpPr/>
          <p:nvPr/>
        </p:nvSpPr>
        <p:spPr>
          <a:xfrm>
            <a:off x="571500" y="1666875"/>
            <a:ext cx="428625" cy="428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7" name="Elipsa 6"/>
          <p:cNvSpPr/>
          <p:nvPr/>
        </p:nvSpPr>
        <p:spPr>
          <a:xfrm>
            <a:off x="1285875" y="1666875"/>
            <a:ext cx="428625" cy="428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0" name="Elipsa 9"/>
          <p:cNvSpPr/>
          <p:nvPr/>
        </p:nvSpPr>
        <p:spPr>
          <a:xfrm>
            <a:off x="2000250" y="1666875"/>
            <a:ext cx="500063" cy="428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1" name="Elipsa 10"/>
          <p:cNvSpPr/>
          <p:nvPr/>
        </p:nvSpPr>
        <p:spPr>
          <a:xfrm>
            <a:off x="2786063" y="1595438"/>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2" name="Elipsa 11"/>
          <p:cNvSpPr/>
          <p:nvPr/>
        </p:nvSpPr>
        <p:spPr>
          <a:xfrm>
            <a:off x="3643313" y="1666875"/>
            <a:ext cx="571500" cy="500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3" name="Elipsa 12"/>
          <p:cNvSpPr/>
          <p:nvPr/>
        </p:nvSpPr>
        <p:spPr>
          <a:xfrm>
            <a:off x="4500563" y="1595438"/>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4" name="Elipsa 13"/>
          <p:cNvSpPr/>
          <p:nvPr/>
        </p:nvSpPr>
        <p:spPr>
          <a:xfrm>
            <a:off x="5357813" y="1595438"/>
            <a:ext cx="500062" cy="500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5" name="Elipsa 14"/>
          <p:cNvSpPr/>
          <p:nvPr/>
        </p:nvSpPr>
        <p:spPr>
          <a:xfrm>
            <a:off x="6072188" y="1595438"/>
            <a:ext cx="500062" cy="500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6" name="Elipsa 15"/>
          <p:cNvSpPr/>
          <p:nvPr/>
        </p:nvSpPr>
        <p:spPr>
          <a:xfrm>
            <a:off x="571500" y="2809875"/>
            <a:ext cx="500063" cy="500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7" name="Elipsa 16"/>
          <p:cNvSpPr/>
          <p:nvPr/>
        </p:nvSpPr>
        <p:spPr>
          <a:xfrm>
            <a:off x="1285875" y="2809875"/>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8" name="Elipsa 17"/>
          <p:cNvSpPr/>
          <p:nvPr/>
        </p:nvSpPr>
        <p:spPr>
          <a:xfrm>
            <a:off x="3000375" y="2738438"/>
            <a:ext cx="642938" cy="6429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9" name="Elipsa 18"/>
          <p:cNvSpPr/>
          <p:nvPr/>
        </p:nvSpPr>
        <p:spPr>
          <a:xfrm>
            <a:off x="4000500" y="2809875"/>
            <a:ext cx="500063" cy="500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20" name="Elipsa 19"/>
          <p:cNvSpPr/>
          <p:nvPr/>
        </p:nvSpPr>
        <p:spPr>
          <a:xfrm>
            <a:off x="4786313" y="2809875"/>
            <a:ext cx="428625" cy="500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21" name="Elipsa 20"/>
          <p:cNvSpPr/>
          <p:nvPr/>
        </p:nvSpPr>
        <p:spPr>
          <a:xfrm>
            <a:off x="5500688" y="2809875"/>
            <a:ext cx="500062" cy="500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22" name="Elipsa 21"/>
          <p:cNvSpPr/>
          <p:nvPr/>
        </p:nvSpPr>
        <p:spPr>
          <a:xfrm>
            <a:off x="571500" y="4095750"/>
            <a:ext cx="500063" cy="500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23" name="Elipsa 22"/>
          <p:cNvSpPr/>
          <p:nvPr/>
        </p:nvSpPr>
        <p:spPr>
          <a:xfrm>
            <a:off x="1214438" y="4024313"/>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24" name="Elipsa 23"/>
          <p:cNvSpPr/>
          <p:nvPr/>
        </p:nvSpPr>
        <p:spPr>
          <a:xfrm>
            <a:off x="2786063" y="4024313"/>
            <a:ext cx="500062"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27" name="Elipsa 26"/>
          <p:cNvSpPr/>
          <p:nvPr/>
        </p:nvSpPr>
        <p:spPr>
          <a:xfrm>
            <a:off x="7786688" y="2809875"/>
            <a:ext cx="500062" cy="500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30" name="Elipsa 29"/>
          <p:cNvSpPr/>
          <p:nvPr/>
        </p:nvSpPr>
        <p:spPr>
          <a:xfrm>
            <a:off x="2071688" y="4095750"/>
            <a:ext cx="428625" cy="428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35" name="Elipsa 34"/>
          <p:cNvSpPr/>
          <p:nvPr/>
        </p:nvSpPr>
        <p:spPr>
          <a:xfrm>
            <a:off x="6286500" y="2809875"/>
            <a:ext cx="500063" cy="428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36" name="Elipsa 35"/>
          <p:cNvSpPr/>
          <p:nvPr/>
        </p:nvSpPr>
        <p:spPr>
          <a:xfrm>
            <a:off x="6786563" y="1666875"/>
            <a:ext cx="428625" cy="428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38" name="Elipsa 37"/>
          <p:cNvSpPr/>
          <p:nvPr/>
        </p:nvSpPr>
        <p:spPr>
          <a:xfrm>
            <a:off x="7072313" y="2809875"/>
            <a:ext cx="428625" cy="428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39" name="Elipsa 38"/>
          <p:cNvSpPr/>
          <p:nvPr/>
        </p:nvSpPr>
        <p:spPr>
          <a:xfrm>
            <a:off x="2214563" y="2881313"/>
            <a:ext cx="500062" cy="428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41" name="Elipsa 40"/>
          <p:cNvSpPr/>
          <p:nvPr/>
        </p:nvSpPr>
        <p:spPr>
          <a:xfrm>
            <a:off x="7429500" y="1666875"/>
            <a:ext cx="428625" cy="428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21531" name="TextovéPole 43"/>
          <p:cNvSpPr txBox="1">
            <a:spLocks noChangeArrowheads="1"/>
          </p:cNvSpPr>
          <p:nvPr/>
        </p:nvSpPr>
        <p:spPr bwMode="auto">
          <a:xfrm>
            <a:off x="571500" y="1238250"/>
            <a:ext cx="500063" cy="461963"/>
          </a:xfrm>
          <a:prstGeom prst="rect">
            <a:avLst/>
          </a:prstGeom>
          <a:noFill/>
          <a:ln w="9525">
            <a:noFill/>
            <a:miter lim="800000"/>
            <a:headEnd/>
            <a:tailEnd/>
          </a:ln>
        </p:spPr>
        <p:txBody>
          <a:bodyPr>
            <a:spAutoFit/>
          </a:bodyPr>
          <a:lstStyle/>
          <a:p>
            <a:pPr>
              <a:defRPr/>
            </a:pPr>
            <a:r>
              <a:rPr lang="cs-CZ" sz="2400" b="1" dirty="0">
                <a:solidFill>
                  <a:schemeClr val="accent5">
                    <a:lumMod val="75000"/>
                  </a:schemeClr>
                </a:solidFill>
                <a:latin typeface="Calibri" pitchFamily="34" charset="0"/>
              </a:rPr>
              <a:t>L</a:t>
            </a:r>
          </a:p>
        </p:txBody>
      </p:sp>
      <p:sp>
        <p:nvSpPr>
          <p:cNvPr id="21532" name="TextovéPole 44"/>
          <p:cNvSpPr txBox="1">
            <a:spLocks noChangeArrowheads="1"/>
          </p:cNvSpPr>
          <p:nvPr/>
        </p:nvSpPr>
        <p:spPr bwMode="auto">
          <a:xfrm>
            <a:off x="1285875" y="1238250"/>
            <a:ext cx="428625" cy="738188"/>
          </a:xfrm>
          <a:prstGeom prst="rect">
            <a:avLst/>
          </a:prstGeom>
          <a:noFill/>
          <a:ln w="9525">
            <a:noFill/>
            <a:miter lim="800000"/>
            <a:headEnd/>
            <a:tailEnd/>
          </a:ln>
        </p:spPr>
        <p:txBody>
          <a:bodyPr>
            <a:spAutoFit/>
          </a:bodyPr>
          <a:lstStyle/>
          <a:p>
            <a:pPr>
              <a:defRPr/>
            </a:pPr>
            <a:r>
              <a:rPr lang="cs-CZ" sz="2400" b="1" dirty="0">
                <a:solidFill>
                  <a:schemeClr val="accent5">
                    <a:lumMod val="75000"/>
                  </a:schemeClr>
                </a:solidFill>
                <a:latin typeface="Calibri" pitchFamily="34" charset="0"/>
              </a:rPr>
              <a:t>L</a:t>
            </a:r>
          </a:p>
          <a:p>
            <a:pPr>
              <a:defRPr/>
            </a:pPr>
            <a:endParaRPr lang="cs-CZ" dirty="0">
              <a:latin typeface="Calibri" pitchFamily="34" charset="0"/>
            </a:endParaRPr>
          </a:p>
        </p:txBody>
      </p:sp>
      <p:sp>
        <p:nvSpPr>
          <p:cNvPr id="21533" name="TextovéPole 45"/>
          <p:cNvSpPr txBox="1">
            <a:spLocks noChangeArrowheads="1"/>
          </p:cNvSpPr>
          <p:nvPr/>
        </p:nvSpPr>
        <p:spPr bwMode="auto">
          <a:xfrm>
            <a:off x="2071688" y="1238250"/>
            <a:ext cx="428625" cy="738188"/>
          </a:xfrm>
          <a:prstGeom prst="rect">
            <a:avLst/>
          </a:prstGeom>
          <a:noFill/>
          <a:ln w="9525">
            <a:noFill/>
            <a:miter lim="800000"/>
            <a:headEnd/>
            <a:tailEnd/>
          </a:ln>
        </p:spPr>
        <p:txBody>
          <a:bodyPr>
            <a:spAutoFit/>
          </a:bodyPr>
          <a:lstStyle/>
          <a:p>
            <a:pPr>
              <a:defRPr/>
            </a:pPr>
            <a:r>
              <a:rPr lang="cs-CZ" sz="2400" b="1" dirty="0">
                <a:solidFill>
                  <a:schemeClr val="accent5">
                    <a:lumMod val="75000"/>
                  </a:schemeClr>
                </a:solidFill>
                <a:latin typeface="Calibri" pitchFamily="34" charset="0"/>
              </a:rPr>
              <a:t>L</a:t>
            </a:r>
          </a:p>
          <a:p>
            <a:pPr>
              <a:defRPr/>
            </a:pPr>
            <a:endParaRPr lang="cs-CZ" dirty="0">
              <a:latin typeface="Calibri" pitchFamily="34" charset="0"/>
            </a:endParaRPr>
          </a:p>
        </p:txBody>
      </p:sp>
      <p:sp>
        <p:nvSpPr>
          <p:cNvPr id="21534" name="TextovéPole 46"/>
          <p:cNvSpPr txBox="1">
            <a:spLocks noChangeArrowheads="1"/>
          </p:cNvSpPr>
          <p:nvPr/>
        </p:nvSpPr>
        <p:spPr bwMode="auto">
          <a:xfrm>
            <a:off x="2857500" y="1166813"/>
            <a:ext cx="500063" cy="738187"/>
          </a:xfrm>
          <a:prstGeom prst="rect">
            <a:avLst/>
          </a:prstGeom>
          <a:noFill/>
          <a:ln w="9525">
            <a:noFill/>
            <a:miter lim="800000"/>
            <a:headEnd/>
            <a:tailEnd/>
          </a:ln>
        </p:spPr>
        <p:txBody>
          <a:bodyPr>
            <a:spAutoFit/>
          </a:bodyPr>
          <a:lstStyle/>
          <a:p>
            <a:pPr>
              <a:defRPr/>
            </a:pPr>
            <a:r>
              <a:rPr lang="cs-CZ" sz="2400" b="1" dirty="0">
                <a:solidFill>
                  <a:schemeClr val="accent5">
                    <a:lumMod val="75000"/>
                  </a:schemeClr>
                </a:solidFill>
                <a:latin typeface="Calibri" pitchFamily="34" charset="0"/>
              </a:rPr>
              <a:t>L</a:t>
            </a:r>
          </a:p>
          <a:p>
            <a:pPr>
              <a:defRPr/>
            </a:pPr>
            <a:endParaRPr lang="cs-CZ" dirty="0">
              <a:latin typeface="Calibri" pitchFamily="34" charset="0"/>
            </a:endParaRPr>
          </a:p>
        </p:txBody>
      </p:sp>
      <p:sp>
        <p:nvSpPr>
          <p:cNvPr id="7209" name="TextovéPole 47"/>
          <p:cNvSpPr txBox="1">
            <a:spLocks noChangeArrowheads="1"/>
          </p:cNvSpPr>
          <p:nvPr/>
        </p:nvSpPr>
        <p:spPr bwMode="auto">
          <a:xfrm>
            <a:off x="3586163" y="1165225"/>
            <a:ext cx="712787" cy="738188"/>
          </a:xfrm>
          <a:prstGeom prst="rect">
            <a:avLst/>
          </a:prstGeom>
          <a:noFill/>
          <a:ln w="9525">
            <a:noFill/>
            <a:miter lim="800000"/>
            <a:headEnd/>
            <a:tailEnd/>
          </a:ln>
        </p:spPr>
        <p:txBody>
          <a:bodyPr>
            <a:spAutoFit/>
          </a:bodyPr>
          <a:lstStyle/>
          <a:p>
            <a:pPr fontAlgn="auto">
              <a:spcBef>
                <a:spcPts val="0"/>
              </a:spcBef>
              <a:spcAft>
                <a:spcPts val="0"/>
              </a:spcAft>
              <a:defRPr/>
            </a:pPr>
            <a:r>
              <a:rPr lang="cs-CZ" sz="2400" b="1" dirty="0">
                <a:solidFill>
                  <a:schemeClr val="accent5">
                    <a:lumMod val="75000"/>
                  </a:schemeClr>
                </a:solidFill>
                <a:latin typeface="Calibri" pitchFamily="34" charset="0"/>
              </a:rPr>
              <a:t>L</a:t>
            </a:r>
            <a:r>
              <a:rPr lang="cs-CZ" sz="2400" b="1" dirty="0">
                <a:solidFill>
                  <a:srgbClr val="00B050"/>
                </a:solidFill>
                <a:latin typeface="Calibri" pitchFamily="34" charset="0"/>
              </a:rPr>
              <a:t> </a:t>
            </a:r>
            <a:r>
              <a:rPr lang="cs-CZ" sz="2400" b="1" dirty="0">
                <a:solidFill>
                  <a:schemeClr val="accent6">
                    <a:lumMod val="50000"/>
                  </a:schemeClr>
                </a:solidFill>
                <a:latin typeface="Calibri" pitchFamily="34" charset="0"/>
              </a:rPr>
              <a:t>LO</a:t>
            </a:r>
          </a:p>
          <a:p>
            <a:pPr fontAlgn="auto">
              <a:spcBef>
                <a:spcPts val="0"/>
              </a:spcBef>
              <a:spcAft>
                <a:spcPts val="0"/>
              </a:spcAft>
              <a:defRPr/>
            </a:pPr>
            <a:endParaRPr lang="cs-CZ" dirty="0">
              <a:latin typeface="Calibri" pitchFamily="34" charset="0"/>
            </a:endParaRPr>
          </a:p>
        </p:txBody>
      </p:sp>
      <p:sp>
        <p:nvSpPr>
          <p:cNvPr id="7210" name="TextovéPole 48"/>
          <p:cNvSpPr txBox="1">
            <a:spLocks noChangeArrowheads="1"/>
          </p:cNvSpPr>
          <p:nvPr/>
        </p:nvSpPr>
        <p:spPr bwMode="auto">
          <a:xfrm>
            <a:off x="4462463" y="1128713"/>
            <a:ext cx="730250" cy="738187"/>
          </a:xfrm>
          <a:prstGeom prst="rect">
            <a:avLst/>
          </a:prstGeom>
          <a:noFill/>
          <a:ln w="9525">
            <a:noFill/>
            <a:miter lim="800000"/>
            <a:headEnd/>
            <a:tailEnd/>
          </a:ln>
        </p:spPr>
        <p:txBody>
          <a:bodyPr>
            <a:spAutoFit/>
          </a:bodyPr>
          <a:lstStyle/>
          <a:p>
            <a:pPr fontAlgn="auto">
              <a:spcBef>
                <a:spcPts val="0"/>
              </a:spcBef>
              <a:spcAft>
                <a:spcPts val="0"/>
              </a:spcAft>
              <a:defRPr/>
            </a:pPr>
            <a:r>
              <a:rPr lang="cs-CZ" sz="2400" b="1" dirty="0">
                <a:solidFill>
                  <a:schemeClr val="accent5">
                    <a:lumMod val="75000"/>
                  </a:schemeClr>
                </a:solidFill>
                <a:latin typeface="Calibri" pitchFamily="34" charset="0"/>
              </a:rPr>
              <a:t>L</a:t>
            </a:r>
            <a:r>
              <a:rPr lang="cs-CZ" sz="2400" b="1" dirty="0">
                <a:solidFill>
                  <a:srgbClr val="00B050"/>
                </a:solidFill>
                <a:latin typeface="Calibri" pitchFamily="34" charset="0"/>
              </a:rPr>
              <a:t> </a:t>
            </a:r>
            <a:r>
              <a:rPr lang="cs-CZ" sz="2400" b="1" dirty="0">
                <a:solidFill>
                  <a:schemeClr val="accent6">
                    <a:lumMod val="50000"/>
                  </a:schemeClr>
                </a:solidFill>
                <a:latin typeface="Calibri" pitchFamily="34" charset="0"/>
              </a:rPr>
              <a:t>LO</a:t>
            </a:r>
          </a:p>
          <a:p>
            <a:pPr fontAlgn="auto">
              <a:spcBef>
                <a:spcPts val="0"/>
              </a:spcBef>
              <a:spcAft>
                <a:spcPts val="0"/>
              </a:spcAft>
              <a:defRPr/>
            </a:pPr>
            <a:endParaRPr lang="cs-CZ" dirty="0">
              <a:latin typeface="Calibri" pitchFamily="34" charset="0"/>
            </a:endParaRPr>
          </a:p>
        </p:txBody>
      </p:sp>
      <p:sp>
        <p:nvSpPr>
          <p:cNvPr id="7211" name="TextovéPole 49"/>
          <p:cNvSpPr txBox="1">
            <a:spLocks noChangeArrowheads="1"/>
          </p:cNvSpPr>
          <p:nvPr/>
        </p:nvSpPr>
        <p:spPr bwMode="auto">
          <a:xfrm>
            <a:off x="5302250" y="1092200"/>
            <a:ext cx="714375" cy="738188"/>
          </a:xfrm>
          <a:prstGeom prst="rect">
            <a:avLst/>
          </a:prstGeom>
          <a:noFill/>
          <a:ln w="9525">
            <a:noFill/>
            <a:miter lim="800000"/>
            <a:headEnd/>
            <a:tailEnd/>
          </a:ln>
        </p:spPr>
        <p:txBody>
          <a:bodyPr>
            <a:spAutoFit/>
          </a:bodyPr>
          <a:lstStyle/>
          <a:p>
            <a:pPr fontAlgn="auto">
              <a:spcBef>
                <a:spcPts val="0"/>
              </a:spcBef>
              <a:spcAft>
                <a:spcPts val="0"/>
              </a:spcAft>
              <a:defRPr/>
            </a:pPr>
            <a:r>
              <a:rPr lang="cs-CZ" sz="2400" b="1" dirty="0">
                <a:solidFill>
                  <a:schemeClr val="accent5">
                    <a:lumMod val="75000"/>
                  </a:schemeClr>
                </a:solidFill>
                <a:latin typeface="Calibri" pitchFamily="34" charset="0"/>
              </a:rPr>
              <a:t>L</a:t>
            </a:r>
            <a:r>
              <a:rPr lang="cs-CZ" sz="2400" b="1" dirty="0">
                <a:solidFill>
                  <a:schemeClr val="accent6"/>
                </a:solidFill>
                <a:latin typeface="Calibri" pitchFamily="34" charset="0"/>
              </a:rPr>
              <a:t> </a:t>
            </a:r>
            <a:r>
              <a:rPr lang="cs-CZ" sz="2400" b="1" dirty="0">
                <a:solidFill>
                  <a:srgbClr val="984807"/>
                </a:solidFill>
                <a:latin typeface="Calibri" pitchFamily="34" charset="0"/>
              </a:rPr>
              <a:t>LO</a:t>
            </a:r>
          </a:p>
          <a:p>
            <a:pPr fontAlgn="auto">
              <a:spcBef>
                <a:spcPts val="0"/>
              </a:spcBef>
              <a:spcAft>
                <a:spcPts val="0"/>
              </a:spcAft>
              <a:defRPr/>
            </a:pPr>
            <a:endParaRPr lang="cs-CZ" dirty="0">
              <a:latin typeface="Calibri" pitchFamily="34" charset="0"/>
            </a:endParaRPr>
          </a:p>
        </p:txBody>
      </p:sp>
      <p:sp>
        <p:nvSpPr>
          <p:cNvPr id="7212" name="TextovéPole 50"/>
          <p:cNvSpPr txBox="1">
            <a:spLocks noChangeArrowheads="1"/>
          </p:cNvSpPr>
          <p:nvPr/>
        </p:nvSpPr>
        <p:spPr bwMode="auto">
          <a:xfrm>
            <a:off x="5959475" y="1092200"/>
            <a:ext cx="765175" cy="461963"/>
          </a:xfrm>
          <a:prstGeom prst="rect">
            <a:avLst/>
          </a:prstGeom>
          <a:noFill/>
          <a:ln w="9525">
            <a:noFill/>
            <a:miter lim="800000"/>
            <a:headEnd/>
            <a:tailEnd/>
          </a:ln>
        </p:spPr>
        <p:txBody>
          <a:bodyPr>
            <a:spAutoFit/>
          </a:bodyPr>
          <a:lstStyle/>
          <a:p>
            <a:pPr fontAlgn="auto">
              <a:spcBef>
                <a:spcPts val="0"/>
              </a:spcBef>
              <a:spcAft>
                <a:spcPts val="0"/>
              </a:spcAft>
              <a:defRPr/>
            </a:pPr>
            <a:r>
              <a:rPr lang="cs-CZ" sz="2400" b="1" dirty="0">
                <a:solidFill>
                  <a:schemeClr val="accent5">
                    <a:lumMod val="75000"/>
                  </a:schemeClr>
                </a:solidFill>
                <a:latin typeface="Calibri" pitchFamily="34" charset="0"/>
              </a:rPr>
              <a:t>L</a:t>
            </a:r>
            <a:r>
              <a:rPr lang="cs-CZ" sz="2400" b="1" dirty="0">
                <a:solidFill>
                  <a:schemeClr val="accent6"/>
                </a:solidFill>
                <a:latin typeface="Calibri" pitchFamily="34" charset="0"/>
              </a:rPr>
              <a:t> </a:t>
            </a:r>
            <a:r>
              <a:rPr lang="cs-CZ" sz="2400" b="1" dirty="0">
                <a:solidFill>
                  <a:schemeClr val="accent6">
                    <a:lumMod val="50000"/>
                  </a:schemeClr>
                </a:solidFill>
                <a:latin typeface="Calibri" pitchFamily="34" charset="0"/>
              </a:rPr>
              <a:t>LO</a:t>
            </a:r>
          </a:p>
        </p:txBody>
      </p:sp>
      <p:sp>
        <p:nvSpPr>
          <p:cNvPr id="7213" name="TextovéPole 51"/>
          <p:cNvSpPr txBox="1">
            <a:spLocks noChangeArrowheads="1"/>
          </p:cNvSpPr>
          <p:nvPr/>
        </p:nvSpPr>
        <p:spPr bwMode="auto">
          <a:xfrm>
            <a:off x="6689725" y="1128713"/>
            <a:ext cx="742950" cy="738187"/>
          </a:xfrm>
          <a:prstGeom prst="rect">
            <a:avLst/>
          </a:prstGeom>
          <a:noFill/>
          <a:ln w="9525">
            <a:noFill/>
            <a:miter lim="800000"/>
            <a:headEnd/>
            <a:tailEnd/>
          </a:ln>
        </p:spPr>
        <p:txBody>
          <a:bodyPr>
            <a:spAutoFit/>
          </a:bodyPr>
          <a:lstStyle/>
          <a:p>
            <a:pPr fontAlgn="auto">
              <a:spcBef>
                <a:spcPts val="0"/>
              </a:spcBef>
              <a:spcAft>
                <a:spcPts val="0"/>
              </a:spcAft>
              <a:defRPr/>
            </a:pPr>
            <a:r>
              <a:rPr lang="cs-CZ" sz="2400" b="1" dirty="0">
                <a:solidFill>
                  <a:schemeClr val="accent5">
                    <a:lumMod val="75000"/>
                  </a:schemeClr>
                </a:solidFill>
                <a:latin typeface="Calibri" pitchFamily="34" charset="0"/>
              </a:rPr>
              <a:t>L</a:t>
            </a:r>
            <a:r>
              <a:rPr lang="cs-CZ" sz="2400" b="1" dirty="0">
                <a:solidFill>
                  <a:schemeClr val="accent6">
                    <a:lumMod val="50000"/>
                  </a:schemeClr>
                </a:solidFill>
                <a:latin typeface="Calibri" pitchFamily="34" charset="0"/>
              </a:rPr>
              <a:t> LO</a:t>
            </a:r>
          </a:p>
          <a:p>
            <a:pPr fontAlgn="auto">
              <a:spcBef>
                <a:spcPts val="0"/>
              </a:spcBef>
              <a:spcAft>
                <a:spcPts val="0"/>
              </a:spcAft>
              <a:defRPr/>
            </a:pPr>
            <a:endParaRPr lang="cs-CZ" dirty="0">
              <a:latin typeface="Calibri" pitchFamily="34" charset="0"/>
            </a:endParaRPr>
          </a:p>
        </p:txBody>
      </p:sp>
      <p:sp>
        <p:nvSpPr>
          <p:cNvPr id="7214" name="TextovéPole 52"/>
          <p:cNvSpPr txBox="1">
            <a:spLocks noChangeArrowheads="1"/>
          </p:cNvSpPr>
          <p:nvPr/>
        </p:nvSpPr>
        <p:spPr bwMode="auto">
          <a:xfrm>
            <a:off x="7500938" y="1166813"/>
            <a:ext cx="576262" cy="738187"/>
          </a:xfrm>
          <a:prstGeom prst="rect">
            <a:avLst/>
          </a:prstGeom>
          <a:noFill/>
          <a:ln w="9525">
            <a:noFill/>
            <a:miter lim="800000"/>
            <a:headEnd/>
            <a:tailEnd/>
          </a:ln>
        </p:spPr>
        <p:txBody>
          <a:bodyPr>
            <a:spAutoFit/>
          </a:bodyPr>
          <a:lstStyle/>
          <a:p>
            <a:pPr fontAlgn="auto">
              <a:spcBef>
                <a:spcPts val="0"/>
              </a:spcBef>
              <a:spcAft>
                <a:spcPts val="0"/>
              </a:spcAft>
              <a:defRPr/>
            </a:pPr>
            <a:r>
              <a:rPr lang="cs-CZ" sz="2400" b="1" dirty="0">
                <a:solidFill>
                  <a:schemeClr val="accent6">
                    <a:lumMod val="50000"/>
                  </a:schemeClr>
                </a:solidFill>
                <a:latin typeface="Calibri" pitchFamily="34" charset="0"/>
              </a:rPr>
              <a:t>LO</a:t>
            </a:r>
          </a:p>
          <a:p>
            <a:pPr fontAlgn="auto">
              <a:spcBef>
                <a:spcPts val="0"/>
              </a:spcBef>
              <a:spcAft>
                <a:spcPts val="0"/>
              </a:spcAft>
              <a:defRPr/>
            </a:pPr>
            <a:endParaRPr lang="cs-CZ" dirty="0">
              <a:latin typeface="Calibri" pitchFamily="34" charset="0"/>
            </a:endParaRPr>
          </a:p>
        </p:txBody>
      </p:sp>
      <p:sp>
        <p:nvSpPr>
          <p:cNvPr id="54" name="TextovéPole 53"/>
          <p:cNvSpPr txBox="1"/>
          <p:nvPr/>
        </p:nvSpPr>
        <p:spPr>
          <a:xfrm>
            <a:off x="500063" y="2381250"/>
            <a:ext cx="571500" cy="461963"/>
          </a:xfrm>
          <a:prstGeom prst="rect">
            <a:avLst/>
          </a:prstGeom>
          <a:noFill/>
        </p:spPr>
        <p:txBody>
          <a:bodyPr>
            <a:spAutoFit/>
          </a:bodyPr>
          <a:lstStyle/>
          <a:p>
            <a:pPr fontAlgn="auto">
              <a:spcBef>
                <a:spcPts val="0"/>
              </a:spcBef>
              <a:spcAft>
                <a:spcPts val="0"/>
              </a:spcAft>
              <a:defRPr/>
            </a:pPr>
            <a:r>
              <a:rPr lang="cs-CZ" sz="2400" b="1" dirty="0">
                <a:solidFill>
                  <a:schemeClr val="accent6">
                    <a:lumMod val="50000"/>
                  </a:schemeClr>
                </a:solidFill>
                <a:latin typeface="+mn-lt"/>
              </a:rPr>
              <a:t>LO</a:t>
            </a:r>
          </a:p>
        </p:txBody>
      </p:sp>
      <p:sp>
        <p:nvSpPr>
          <p:cNvPr id="55" name="TextovéPole 54"/>
          <p:cNvSpPr txBox="1"/>
          <p:nvPr/>
        </p:nvSpPr>
        <p:spPr>
          <a:xfrm>
            <a:off x="1285875" y="2381250"/>
            <a:ext cx="642938" cy="461963"/>
          </a:xfrm>
          <a:prstGeom prst="rect">
            <a:avLst/>
          </a:prstGeom>
          <a:noFill/>
        </p:spPr>
        <p:txBody>
          <a:bodyPr>
            <a:spAutoFit/>
          </a:bodyPr>
          <a:lstStyle/>
          <a:p>
            <a:pPr fontAlgn="auto">
              <a:spcBef>
                <a:spcPts val="0"/>
              </a:spcBef>
              <a:spcAft>
                <a:spcPts val="0"/>
              </a:spcAft>
              <a:defRPr/>
            </a:pPr>
            <a:r>
              <a:rPr lang="cs-CZ" sz="2400" b="1" dirty="0">
                <a:solidFill>
                  <a:schemeClr val="accent6">
                    <a:lumMod val="50000"/>
                  </a:schemeClr>
                </a:solidFill>
                <a:latin typeface="+mn-lt"/>
              </a:rPr>
              <a:t>LO</a:t>
            </a:r>
            <a:endParaRPr lang="cs-CZ" dirty="0">
              <a:solidFill>
                <a:schemeClr val="accent6">
                  <a:lumMod val="50000"/>
                </a:schemeClr>
              </a:solidFill>
              <a:latin typeface="+mn-lt"/>
            </a:endParaRPr>
          </a:p>
        </p:txBody>
      </p:sp>
      <p:sp>
        <p:nvSpPr>
          <p:cNvPr id="56" name="TextovéPole 55"/>
          <p:cNvSpPr txBox="1"/>
          <p:nvPr/>
        </p:nvSpPr>
        <p:spPr>
          <a:xfrm>
            <a:off x="2143125" y="2452688"/>
            <a:ext cx="785813" cy="461962"/>
          </a:xfrm>
          <a:prstGeom prst="rect">
            <a:avLst/>
          </a:prstGeom>
          <a:noFill/>
        </p:spPr>
        <p:txBody>
          <a:bodyPr>
            <a:spAutoFit/>
          </a:bodyPr>
          <a:lstStyle/>
          <a:p>
            <a:pPr fontAlgn="auto">
              <a:spcBef>
                <a:spcPts val="0"/>
              </a:spcBef>
              <a:spcAft>
                <a:spcPts val="0"/>
              </a:spcAft>
              <a:defRPr/>
            </a:pPr>
            <a:r>
              <a:rPr lang="cs-CZ" sz="2400" b="1" dirty="0">
                <a:solidFill>
                  <a:schemeClr val="accent6">
                    <a:lumMod val="50000"/>
                  </a:schemeClr>
                </a:solidFill>
                <a:latin typeface="+mn-lt"/>
              </a:rPr>
              <a:t>LO</a:t>
            </a:r>
          </a:p>
        </p:txBody>
      </p:sp>
      <p:sp>
        <p:nvSpPr>
          <p:cNvPr id="57" name="TextovéPole 56"/>
          <p:cNvSpPr txBox="1"/>
          <p:nvPr/>
        </p:nvSpPr>
        <p:spPr>
          <a:xfrm>
            <a:off x="3071813" y="2309813"/>
            <a:ext cx="571500" cy="461962"/>
          </a:xfrm>
          <a:prstGeom prst="rect">
            <a:avLst/>
          </a:prstGeom>
          <a:noFill/>
        </p:spPr>
        <p:txBody>
          <a:bodyPr>
            <a:spAutoFit/>
          </a:bodyPr>
          <a:lstStyle/>
          <a:p>
            <a:pPr fontAlgn="auto">
              <a:spcBef>
                <a:spcPts val="0"/>
              </a:spcBef>
              <a:spcAft>
                <a:spcPts val="0"/>
              </a:spcAft>
              <a:defRPr/>
            </a:pPr>
            <a:r>
              <a:rPr lang="cs-CZ" sz="2400" b="1" dirty="0">
                <a:solidFill>
                  <a:schemeClr val="accent6">
                    <a:lumMod val="50000"/>
                  </a:schemeClr>
                </a:solidFill>
                <a:latin typeface="+mn-lt"/>
              </a:rPr>
              <a:t>LO</a:t>
            </a:r>
          </a:p>
        </p:txBody>
      </p:sp>
      <p:sp>
        <p:nvSpPr>
          <p:cNvPr id="58" name="TextovéPole 57"/>
          <p:cNvSpPr txBox="1"/>
          <p:nvPr/>
        </p:nvSpPr>
        <p:spPr>
          <a:xfrm>
            <a:off x="4000500" y="2309813"/>
            <a:ext cx="714375" cy="461962"/>
          </a:xfrm>
          <a:prstGeom prst="rect">
            <a:avLst/>
          </a:prstGeom>
          <a:noFill/>
        </p:spPr>
        <p:txBody>
          <a:bodyPr>
            <a:spAutoFit/>
          </a:bodyPr>
          <a:lstStyle/>
          <a:p>
            <a:pPr fontAlgn="auto">
              <a:spcBef>
                <a:spcPts val="0"/>
              </a:spcBef>
              <a:spcAft>
                <a:spcPts val="0"/>
              </a:spcAft>
              <a:defRPr/>
            </a:pPr>
            <a:r>
              <a:rPr lang="cs-CZ" sz="2400" b="1" dirty="0">
                <a:solidFill>
                  <a:schemeClr val="accent6">
                    <a:lumMod val="50000"/>
                  </a:schemeClr>
                </a:solidFill>
                <a:latin typeface="+mn-lt"/>
              </a:rPr>
              <a:t>LO</a:t>
            </a:r>
          </a:p>
        </p:txBody>
      </p:sp>
      <p:sp>
        <p:nvSpPr>
          <p:cNvPr id="59" name="TextovéPole 58"/>
          <p:cNvSpPr txBox="1"/>
          <p:nvPr/>
        </p:nvSpPr>
        <p:spPr>
          <a:xfrm>
            <a:off x="4714875" y="2381250"/>
            <a:ext cx="642938" cy="461963"/>
          </a:xfrm>
          <a:prstGeom prst="rect">
            <a:avLst/>
          </a:prstGeom>
          <a:noFill/>
        </p:spPr>
        <p:txBody>
          <a:bodyPr>
            <a:spAutoFit/>
          </a:bodyPr>
          <a:lstStyle/>
          <a:p>
            <a:pPr fontAlgn="auto">
              <a:spcBef>
                <a:spcPts val="0"/>
              </a:spcBef>
              <a:spcAft>
                <a:spcPts val="0"/>
              </a:spcAft>
              <a:defRPr/>
            </a:pPr>
            <a:r>
              <a:rPr lang="cs-CZ" sz="2400" b="1" dirty="0">
                <a:solidFill>
                  <a:schemeClr val="accent6">
                    <a:lumMod val="50000"/>
                  </a:schemeClr>
                </a:solidFill>
                <a:latin typeface="+mn-lt"/>
              </a:rPr>
              <a:t>LO</a:t>
            </a:r>
          </a:p>
        </p:txBody>
      </p:sp>
      <p:sp>
        <p:nvSpPr>
          <p:cNvPr id="60" name="TextovéPole 59"/>
          <p:cNvSpPr txBox="1"/>
          <p:nvPr/>
        </p:nvSpPr>
        <p:spPr>
          <a:xfrm>
            <a:off x="5429250" y="2309813"/>
            <a:ext cx="714375" cy="461962"/>
          </a:xfrm>
          <a:prstGeom prst="rect">
            <a:avLst/>
          </a:prstGeom>
          <a:noFill/>
        </p:spPr>
        <p:txBody>
          <a:bodyPr>
            <a:spAutoFit/>
          </a:bodyPr>
          <a:lstStyle/>
          <a:p>
            <a:pPr fontAlgn="auto">
              <a:spcBef>
                <a:spcPts val="0"/>
              </a:spcBef>
              <a:spcAft>
                <a:spcPts val="0"/>
              </a:spcAft>
              <a:defRPr/>
            </a:pPr>
            <a:r>
              <a:rPr lang="cs-CZ" sz="2400" b="1" dirty="0">
                <a:solidFill>
                  <a:schemeClr val="accent6">
                    <a:lumMod val="50000"/>
                  </a:schemeClr>
                </a:solidFill>
                <a:latin typeface="+mn-lt"/>
              </a:rPr>
              <a:t>LO</a:t>
            </a:r>
          </a:p>
        </p:txBody>
      </p:sp>
      <p:sp>
        <p:nvSpPr>
          <p:cNvPr id="61" name="TextovéPole 60"/>
          <p:cNvSpPr txBox="1"/>
          <p:nvPr/>
        </p:nvSpPr>
        <p:spPr>
          <a:xfrm>
            <a:off x="6215063" y="2309813"/>
            <a:ext cx="714375" cy="461962"/>
          </a:xfrm>
          <a:prstGeom prst="rect">
            <a:avLst/>
          </a:prstGeom>
          <a:noFill/>
        </p:spPr>
        <p:txBody>
          <a:bodyPr>
            <a:spAutoFit/>
          </a:bodyPr>
          <a:lstStyle/>
          <a:p>
            <a:pPr fontAlgn="auto">
              <a:spcBef>
                <a:spcPts val="0"/>
              </a:spcBef>
              <a:spcAft>
                <a:spcPts val="0"/>
              </a:spcAft>
              <a:defRPr/>
            </a:pPr>
            <a:r>
              <a:rPr lang="cs-CZ" sz="2400" b="1" dirty="0">
                <a:solidFill>
                  <a:schemeClr val="accent6">
                    <a:lumMod val="50000"/>
                  </a:schemeClr>
                </a:solidFill>
                <a:latin typeface="+mn-lt"/>
              </a:rPr>
              <a:t>LO</a:t>
            </a:r>
          </a:p>
        </p:txBody>
      </p:sp>
      <p:sp>
        <p:nvSpPr>
          <p:cNvPr id="62" name="TextovéPole 61"/>
          <p:cNvSpPr txBox="1"/>
          <p:nvPr/>
        </p:nvSpPr>
        <p:spPr>
          <a:xfrm>
            <a:off x="7000875" y="2309813"/>
            <a:ext cx="714375" cy="461962"/>
          </a:xfrm>
          <a:prstGeom prst="rect">
            <a:avLst/>
          </a:prstGeom>
          <a:noFill/>
        </p:spPr>
        <p:txBody>
          <a:bodyPr>
            <a:spAutoFit/>
          </a:bodyPr>
          <a:lstStyle/>
          <a:p>
            <a:pPr fontAlgn="auto">
              <a:spcBef>
                <a:spcPts val="0"/>
              </a:spcBef>
              <a:spcAft>
                <a:spcPts val="0"/>
              </a:spcAft>
              <a:defRPr/>
            </a:pPr>
            <a:r>
              <a:rPr lang="cs-CZ" sz="2400" b="1" dirty="0">
                <a:solidFill>
                  <a:schemeClr val="accent6">
                    <a:lumMod val="50000"/>
                  </a:schemeClr>
                </a:solidFill>
                <a:latin typeface="+mn-lt"/>
              </a:rPr>
              <a:t>LO</a:t>
            </a:r>
          </a:p>
        </p:txBody>
      </p:sp>
      <p:sp>
        <p:nvSpPr>
          <p:cNvPr id="63" name="TextovéPole 62"/>
          <p:cNvSpPr txBox="1"/>
          <p:nvPr/>
        </p:nvSpPr>
        <p:spPr>
          <a:xfrm>
            <a:off x="7715250" y="2309813"/>
            <a:ext cx="785813" cy="738187"/>
          </a:xfrm>
          <a:prstGeom prst="rect">
            <a:avLst/>
          </a:prstGeom>
          <a:noFill/>
        </p:spPr>
        <p:txBody>
          <a:bodyPr>
            <a:spAutoFit/>
          </a:bodyPr>
          <a:lstStyle/>
          <a:p>
            <a:pPr fontAlgn="auto">
              <a:spcBef>
                <a:spcPts val="0"/>
              </a:spcBef>
              <a:spcAft>
                <a:spcPts val="0"/>
              </a:spcAft>
              <a:defRPr/>
            </a:pPr>
            <a:r>
              <a:rPr lang="cs-CZ" sz="2400" b="1" dirty="0">
                <a:solidFill>
                  <a:schemeClr val="accent6">
                    <a:lumMod val="50000"/>
                  </a:schemeClr>
                </a:solidFill>
                <a:latin typeface="+mn-lt"/>
              </a:rPr>
              <a:t>LO</a:t>
            </a:r>
          </a:p>
          <a:p>
            <a:pPr fontAlgn="auto">
              <a:spcBef>
                <a:spcPts val="0"/>
              </a:spcBef>
              <a:spcAft>
                <a:spcPts val="0"/>
              </a:spcAft>
              <a:defRPr/>
            </a:pPr>
            <a:endParaRPr lang="cs-CZ" dirty="0">
              <a:latin typeface="+mn-lt"/>
            </a:endParaRPr>
          </a:p>
        </p:txBody>
      </p:sp>
      <p:sp>
        <p:nvSpPr>
          <p:cNvPr id="74" name="TextovéPole 73"/>
          <p:cNvSpPr txBox="1"/>
          <p:nvPr/>
        </p:nvSpPr>
        <p:spPr>
          <a:xfrm>
            <a:off x="2857500" y="3595688"/>
            <a:ext cx="582613" cy="738187"/>
          </a:xfrm>
          <a:prstGeom prst="rect">
            <a:avLst/>
          </a:prstGeom>
          <a:noFill/>
        </p:spPr>
        <p:txBody>
          <a:bodyPr>
            <a:spAutoFit/>
          </a:bodyPr>
          <a:lstStyle/>
          <a:p>
            <a:pPr fontAlgn="auto">
              <a:spcBef>
                <a:spcPts val="0"/>
              </a:spcBef>
              <a:spcAft>
                <a:spcPts val="0"/>
              </a:spcAft>
              <a:defRPr/>
            </a:pPr>
            <a:r>
              <a:rPr lang="cs-CZ" sz="2400" b="1" dirty="0">
                <a:solidFill>
                  <a:schemeClr val="accent6">
                    <a:lumMod val="50000"/>
                  </a:schemeClr>
                </a:solidFill>
                <a:latin typeface="+mn-lt"/>
              </a:rPr>
              <a:t>LO</a:t>
            </a:r>
          </a:p>
          <a:p>
            <a:pPr fontAlgn="auto">
              <a:spcBef>
                <a:spcPts val="0"/>
              </a:spcBef>
              <a:spcAft>
                <a:spcPts val="0"/>
              </a:spcAft>
              <a:defRPr/>
            </a:pPr>
            <a:endParaRPr lang="cs-CZ" dirty="0">
              <a:latin typeface="+mn-lt"/>
            </a:endParaRPr>
          </a:p>
        </p:txBody>
      </p:sp>
      <p:sp>
        <p:nvSpPr>
          <p:cNvPr id="75" name="TextovéPole 74"/>
          <p:cNvSpPr txBox="1"/>
          <p:nvPr/>
        </p:nvSpPr>
        <p:spPr>
          <a:xfrm>
            <a:off x="2071688" y="3595688"/>
            <a:ext cx="528637" cy="738187"/>
          </a:xfrm>
          <a:prstGeom prst="rect">
            <a:avLst/>
          </a:prstGeom>
          <a:noFill/>
        </p:spPr>
        <p:txBody>
          <a:bodyPr>
            <a:spAutoFit/>
          </a:bodyPr>
          <a:lstStyle/>
          <a:p>
            <a:pPr fontAlgn="auto">
              <a:spcBef>
                <a:spcPts val="0"/>
              </a:spcBef>
              <a:spcAft>
                <a:spcPts val="0"/>
              </a:spcAft>
              <a:defRPr/>
            </a:pPr>
            <a:r>
              <a:rPr lang="cs-CZ" sz="2400" b="1" dirty="0">
                <a:solidFill>
                  <a:schemeClr val="accent6">
                    <a:lumMod val="50000"/>
                  </a:schemeClr>
                </a:solidFill>
                <a:latin typeface="+mn-lt"/>
              </a:rPr>
              <a:t>LO</a:t>
            </a:r>
          </a:p>
          <a:p>
            <a:pPr fontAlgn="auto">
              <a:spcBef>
                <a:spcPts val="0"/>
              </a:spcBef>
              <a:spcAft>
                <a:spcPts val="0"/>
              </a:spcAft>
              <a:defRPr/>
            </a:pPr>
            <a:endParaRPr lang="cs-CZ" dirty="0">
              <a:latin typeface="+mn-lt"/>
            </a:endParaRPr>
          </a:p>
        </p:txBody>
      </p:sp>
      <p:sp>
        <p:nvSpPr>
          <p:cNvPr id="76" name="TextovéPole 75"/>
          <p:cNvSpPr txBox="1"/>
          <p:nvPr/>
        </p:nvSpPr>
        <p:spPr>
          <a:xfrm>
            <a:off x="1285875" y="3595688"/>
            <a:ext cx="584200" cy="738187"/>
          </a:xfrm>
          <a:prstGeom prst="rect">
            <a:avLst/>
          </a:prstGeom>
          <a:noFill/>
        </p:spPr>
        <p:txBody>
          <a:bodyPr>
            <a:spAutoFit/>
          </a:bodyPr>
          <a:lstStyle/>
          <a:p>
            <a:pPr fontAlgn="auto">
              <a:spcBef>
                <a:spcPts val="0"/>
              </a:spcBef>
              <a:spcAft>
                <a:spcPts val="0"/>
              </a:spcAft>
              <a:defRPr/>
            </a:pPr>
            <a:r>
              <a:rPr lang="cs-CZ" sz="2400" b="1" dirty="0">
                <a:solidFill>
                  <a:schemeClr val="accent6">
                    <a:lumMod val="50000"/>
                  </a:schemeClr>
                </a:solidFill>
                <a:latin typeface="+mn-lt"/>
              </a:rPr>
              <a:t>LO</a:t>
            </a:r>
          </a:p>
          <a:p>
            <a:pPr fontAlgn="auto">
              <a:spcBef>
                <a:spcPts val="0"/>
              </a:spcBef>
              <a:spcAft>
                <a:spcPts val="0"/>
              </a:spcAft>
              <a:defRPr/>
            </a:pPr>
            <a:endParaRPr lang="cs-CZ" dirty="0">
              <a:latin typeface="+mn-lt"/>
            </a:endParaRPr>
          </a:p>
        </p:txBody>
      </p:sp>
      <p:sp>
        <p:nvSpPr>
          <p:cNvPr id="77" name="TextovéPole 76"/>
          <p:cNvSpPr txBox="1"/>
          <p:nvPr/>
        </p:nvSpPr>
        <p:spPr>
          <a:xfrm>
            <a:off x="642938" y="3667125"/>
            <a:ext cx="569912" cy="738188"/>
          </a:xfrm>
          <a:prstGeom prst="rect">
            <a:avLst/>
          </a:prstGeom>
          <a:noFill/>
        </p:spPr>
        <p:txBody>
          <a:bodyPr>
            <a:spAutoFit/>
          </a:bodyPr>
          <a:lstStyle/>
          <a:p>
            <a:pPr fontAlgn="auto">
              <a:spcBef>
                <a:spcPts val="0"/>
              </a:spcBef>
              <a:spcAft>
                <a:spcPts val="0"/>
              </a:spcAft>
              <a:defRPr/>
            </a:pPr>
            <a:r>
              <a:rPr lang="cs-CZ" sz="2400" b="1" dirty="0">
                <a:solidFill>
                  <a:schemeClr val="accent6">
                    <a:lumMod val="50000"/>
                  </a:schemeClr>
                </a:solidFill>
                <a:latin typeface="+mn-lt"/>
              </a:rPr>
              <a:t>LO</a:t>
            </a:r>
          </a:p>
          <a:p>
            <a:pPr fontAlgn="auto">
              <a:spcBef>
                <a:spcPts val="0"/>
              </a:spcBef>
              <a:spcAft>
                <a:spcPts val="0"/>
              </a:spcAft>
              <a:defRPr/>
            </a:pPr>
            <a:endParaRPr lang="cs-CZ" dirty="0">
              <a:latin typeface="+mn-lt"/>
            </a:endParaRPr>
          </a:p>
        </p:txBody>
      </p:sp>
      <p:sp>
        <p:nvSpPr>
          <p:cNvPr id="78" name="TextovéPole 77"/>
          <p:cNvSpPr txBox="1"/>
          <p:nvPr/>
        </p:nvSpPr>
        <p:spPr>
          <a:xfrm>
            <a:off x="4071938" y="4095750"/>
            <a:ext cx="2928937" cy="830263"/>
          </a:xfrm>
          <a:prstGeom prst="rect">
            <a:avLst/>
          </a:prstGeom>
          <a:noFill/>
        </p:spPr>
        <p:txBody>
          <a:bodyPr>
            <a:spAutoFit/>
          </a:bodyPr>
          <a:lstStyle/>
          <a:p>
            <a:pPr fontAlgn="auto">
              <a:spcBef>
                <a:spcPts val="0"/>
              </a:spcBef>
              <a:spcAft>
                <a:spcPts val="0"/>
              </a:spcAft>
              <a:defRPr/>
            </a:pPr>
            <a:r>
              <a:rPr lang="cs-CZ" sz="2400" b="1" dirty="0">
                <a:solidFill>
                  <a:schemeClr val="accent5">
                    <a:lumMod val="75000"/>
                  </a:schemeClr>
                </a:solidFill>
                <a:latin typeface="+mn-lt"/>
              </a:rPr>
              <a:t>L</a:t>
            </a:r>
            <a:r>
              <a:rPr lang="cs-CZ" sz="2400" b="1" dirty="0">
                <a:latin typeface="+mn-lt"/>
              </a:rPr>
              <a:t> – letenka</a:t>
            </a:r>
          </a:p>
          <a:p>
            <a:pPr fontAlgn="auto">
              <a:spcBef>
                <a:spcPts val="0"/>
              </a:spcBef>
              <a:spcAft>
                <a:spcPts val="0"/>
              </a:spcAft>
              <a:defRPr/>
            </a:pPr>
            <a:r>
              <a:rPr lang="cs-CZ" sz="2400" b="1">
                <a:solidFill>
                  <a:schemeClr val="accent6">
                    <a:lumMod val="50000"/>
                  </a:schemeClr>
                </a:solidFill>
                <a:latin typeface="+mn-lt"/>
              </a:rPr>
              <a:t>LO</a:t>
            </a:r>
            <a:r>
              <a:rPr lang="cs-CZ" sz="2400" b="1">
                <a:latin typeface="+mn-lt"/>
              </a:rPr>
              <a:t> </a:t>
            </a:r>
            <a:r>
              <a:rPr lang="cs-CZ" sz="2400" b="1" dirty="0">
                <a:latin typeface="+mn-lt"/>
              </a:rPr>
              <a:t>– lodní lístek</a:t>
            </a:r>
          </a:p>
        </p:txBody>
      </p:sp>
      <p:sp>
        <p:nvSpPr>
          <p:cNvPr id="52" name="TextovéPole 51"/>
          <p:cNvSpPr txBox="1"/>
          <p:nvPr/>
        </p:nvSpPr>
        <p:spPr>
          <a:xfrm>
            <a:off x="300038" y="5181600"/>
            <a:ext cx="8507412" cy="1292225"/>
          </a:xfrm>
          <a:prstGeom prst="rect">
            <a:avLst/>
          </a:prstGeom>
          <a:noFill/>
        </p:spPr>
        <p:txBody>
          <a:bodyPr>
            <a:spAutoFit/>
          </a:bodyPr>
          <a:lstStyle/>
          <a:p>
            <a:pPr algn="just">
              <a:buFont typeface="Arial" charset="0"/>
              <a:buNone/>
              <a:defRPr/>
            </a:pPr>
            <a:r>
              <a:rPr lang="cs-CZ" sz="2600" b="1" dirty="0">
                <a:latin typeface="+mj-lt"/>
              </a:rPr>
              <a:t>Odpověď:</a:t>
            </a:r>
          </a:p>
          <a:p>
            <a:pPr algn="just">
              <a:defRPr/>
            </a:pPr>
            <a:r>
              <a:rPr lang="cs-CZ" sz="2600" dirty="0">
                <a:latin typeface="+mj-lt"/>
              </a:rPr>
              <a:t>4 děti letěly jen letadlem, 15 dětí plulo jen lodí a 6 dětí zvolilo kombinovanou cestu letadlem i lodí. </a:t>
            </a:r>
            <a:endParaRPr lang="cs-C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Nadpis 1"/>
          <p:cNvSpPr>
            <a:spLocks noGrp="1"/>
          </p:cNvSpPr>
          <p:nvPr>
            <p:ph type="title"/>
          </p:nvPr>
        </p:nvSpPr>
        <p:spPr>
          <a:xfrm>
            <a:off x="457200" y="274638"/>
            <a:ext cx="8229600" cy="671512"/>
          </a:xfrm>
        </p:spPr>
        <p:txBody>
          <a:bodyPr/>
          <a:lstStyle/>
          <a:p>
            <a:pPr eaLnBrk="1" hangingPunct="1"/>
            <a:r>
              <a:rPr lang="cs-CZ" sz="3600" b="1" smtClean="0"/>
              <a:t>3. řešení pomocí množin</a:t>
            </a:r>
          </a:p>
        </p:txBody>
      </p:sp>
      <p:sp>
        <p:nvSpPr>
          <p:cNvPr id="22531" name="Zástupný symbol pro obsah 2"/>
          <p:cNvSpPr>
            <a:spLocks noGrp="1"/>
          </p:cNvSpPr>
          <p:nvPr>
            <p:ph idx="1"/>
          </p:nvPr>
        </p:nvSpPr>
        <p:spPr>
          <a:xfrm>
            <a:off x="457200" y="1600200"/>
            <a:ext cx="8229600" cy="4895850"/>
          </a:xfrm>
        </p:spPr>
        <p:txBody>
          <a:bodyPr/>
          <a:lstStyle/>
          <a:p>
            <a:pPr eaLnBrk="1" hangingPunct="1">
              <a:defRPr/>
            </a:pPr>
            <a:endParaRPr lang="cs-CZ" dirty="0" smtClean="0"/>
          </a:p>
          <a:p>
            <a:pPr eaLnBrk="1" hangingPunct="1">
              <a:defRPr/>
            </a:pPr>
            <a:endParaRPr lang="cs-CZ" dirty="0" smtClean="0"/>
          </a:p>
          <a:p>
            <a:pPr eaLnBrk="1" hangingPunct="1">
              <a:defRPr/>
            </a:pPr>
            <a:endParaRPr lang="cs-CZ" dirty="0" smtClean="0"/>
          </a:p>
          <a:p>
            <a:pPr eaLnBrk="1" hangingPunct="1">
              <a:defRPr/>
            </a:pPr>
            <a:endParaRPr lang="cs-CZ" dirty="0" smtClean="0"/>
          </a:p>
          <a:p>
            <a:pPr eaLnBrk="1" hangingPunct="1">
              <a:defRPr/>
            </a:pPr>
            <a:endParaRPr lang="cs-CZ" dirty="0" smtClean="0"/>
          </a:p>
          <a:p>
            <a:pPr eaLnBrk="1" hangingPunct="1">
              <a:defRPr/>
            </a:pPr>
            <a:endParaRPr lang="cs-CZ" dirty="0" smtClean="0"/>
          </a:p>
          <a:p>
            <a:pPr marL="0" indent="0" algn="just" eaLnBrk="1" hangingPunct="1">
              <a:buFont typeface="Arial" charset="0"/>
              <a:buNone/>
              <a:defRPr/>
            </a:pPr>
            <a:r>
              <a:rPr lang="cs-CZ" sz="2600" b="1" dirty="0" smtClean="0"/>
              <a:t>Odpověď:</a:t>
            </a:r>
          </a:p>
          <a:p>
            <a:pPr marL="0" indent="0" algn="just" eaLnBrk="1" hangingPunct="1">
              <a:buFont typeface="Arial" charset="0"/>
              <a:buNone/>
              <a:defRPr/>
            </a:pPr>
            <a:r>
              <a:rPr lang="cs-CZ" sz="2600" dirty="0" smtClean="0"/>
              <a:t>4 děti letěly jen letadlem, 15 dětí plulo jen lodí a 6 dětí zvolilo kombinovanou cestu letadlem i lodí. </a:t>
            </a:r>
          </a:p>
          <a:p>
            <a:pPr eaLnBrk="1" hangingPunct="1">
              <a:defRPr/>
            </a:pPr>
            <a:endParaRPr lang="cs-CZ" dirty="0" smtClean="0"/>
          </a:p>
        </p:txBody>
      </p:sp>
      <p:sp>
        <p:nvSpPr>
          <p:cNvPr id="4" name="Obdélník 3"/>
          <p:cNvSpPr/>
          <p:nvPr/>
        </p:nvSpPr>
        <p:spPr bwMode="auto">
          <a:xfrm>
            <a:off x="2286000" y="1482725"/>
            <a:ext cx="4572000" cy="30575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6" name="Obdélník 15"/>
          <p:cNvSpPr/>
          <p:nvPr/>
        </p:nvSpPr>
        <p:spPr bwMode="auto">
          <a:xfrm>
            <a:off x="2714625" y="1982788"/>
            <a:ext cx="2214563" cy="214312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7" name="Obdélník 16"/>
          <p:cNvSpPr/>
          <p:nvPr/>
        </p:nvSpPr>
        <p:spPr bwMode="auto">
          <a:xfrm>
            <a:off x="4500563" y="1839913"/>
            <a:ext cx="2143125" cy="2500312"/>
          </a:xfrm>
          <a:prstGeom prst="rect">
            <a:avLst/>
          </a:prstGeom>
          <a:solidFill>
            <a:schemeClr val="accent1">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24" name="Obdélník 23"/>
          <p:cNvSpPr/>
          <p:nvPr/>
        </p:nvSpPr>
        <p:spPr bwMode="auto">
          <a:xfrm>
            <a:off x="4500563" y="1982788"/>
            <a:ext cx="571500" cy="2143125"/>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24584" name="TextovéPole 25"/>
          <p:cNvSpPr txBox="1">
            <a:spLocks noChangeArrowheads="1"/>
          </p:cNvSpPr>
          <p:nvPr/>
        </p:nvSpPr>
        <p:spPr bwMode="auto">
          <a:xfrm>
            <a:off x="6000750" y="982663"/>
            <a:ext cx="1000125" cy="461962"/>
          </a:xfrm>
          <a:prstGeom prst="rect">
            <a:avLst/>
          </a:prstGeom>
          <a:noFill/>
          <a:ln w="9525">
            <a:noFill/>
            <a:miter lim="800000"/>
            <a:headEnd/>
            <a:tailEnd/>
          </a:ln>
        </p:spPr>
        <p:txBody>
          <a:bodyPr>
            <a:spAutoFit/>
          </a:bodyPr>
          <a:lstStyle/>
          <a:p>
            <a:r>
              <a:rPr lang="cs-CZ" sz="2400">
                <a:latin typeface="Calibri" pitchFamily="34" charset="0"/>
              </a:rPr>
              <a:t>24</a:t>
            </a:r>
          </a:p>
        </p:txBody>
      </p:sp>
      <p:sp>
        <p:nvSpPr>
          <p:cNvPr id="24585" name="TextovéPole 26"/>
          <p:cNvSpPr txBox="1">
            <a:spLocks noChangeArrowheads="1"/>
          </p:cNvSpPr>
          <p:nvPr/>
        </p:nvSpPr>
        <p:spPr bwMode="auto">
          <a:xfrm>
            <a:off x="3071813" y="2697163"/>
            <a:ext cx="785812" cy="461962"/>
          </a:xfrm>
          <a:prstGeom prst="rect">
            <a:avLst/>
          </a:prstGeom>
          <a:noFill/>
          <a:ln w="9525">
            <a:noFill/>
            <a:miter lim="800000"/>
            <a:headEnd/>
            <a:tailEnd/>
          </a:ln>
        </p:spPr>
        <p:txBody>
          <a:bodyPr>
            <a:spAutoFit/>
          </a:bodyPr>
          <a:lstStyle/>
          <a:p>
            <a:r>
              <a:rPr lang="cs-CZ" sz="2400">
                <a:latin typeface="Calibri" pitchFamily="34" charset="0"/>
              </a:rPr>
              <a:t>4</a:t>
            </a:r>
          </a:p>
        </p:txBody>
      </p:sp>
      <p:sp>
        <p:nvSpPr>
          <p:cNvPr id="24586" name="TextovéPole 27"/>
          <p:cNvSpPr txBox="1">
            <a:spLocks noChangeArrowheads="1"/>
          </p:cNvSpPr>
          <p:nvPr/>
        </p:nvSpPr>
        <p:spPr bwMode="auto">
          <a:xfrm>
            <a:off x="5500688" y="2911475"/>
            <a:ext cx="571500" cy="369888"/>
          </a:xfrm>
          <a:prstGeom prst="rect">
            <a:avLst/>
          </a:prstGeom>
          <a:noFill/>
          <a:ln w="9525">
            <a:noFill/>
            <a:miter lim="800000"/>
            <a:headEnd/>
            <a:tailEnd/>
          </a:ln>
        </p:spPr>
        <p:txBody>
          <a:bodyPr>
            <a:spAutoFit/>
          </a:bodyPr>
          <a:lstStyle/>
          <a:p>
            <a:endParaRPr lang="cs-CZ">
              <a:latin typeface="Calibri" pitchFamily="34" charset="0"/>
            </a:endParaRPr>
          </a:p>
        </p:txBody>
      </p:sp>
      <p:sp>
        <p:nvSpPr>
          <p:cNvPr id="24587" name="TextovéPole 30"/>
          <p:cNvSpPr txBox="1">
            <a:spLocks noChangeArrowheads="1"/>
          </p:cNvSpPr>
          <p:nvPr/>
        </p:nvSpPr>
        <p:spPr bwMode="auto">
          <a:xfrm>
            <a:off x="5429250" y="2982913"/>
            <a:ext cx="857250" cy="461962"/>
          </a:xfrm>
          <a:prstGeom prst="rect">
            <a:avLst/>
          </a:prstGeom>
          <a:noFill/>
          <a:ln w="9525">
            <a:noFill/>
            <a:miter lim="800000"/>
            <a:headEnd/>
            <a:tailEnd/>
          </a:ln>
        </p:spPr>
        <p:txBody>
          <a:bodyPr>
            <a:spAutoFit/>
          </a:bodyPr>
          <a:lstStyle/>
          <a:p>
            <a:r>
              <a:rPr lang="cs-CZ" sz="2400">
                <a:latin typeface="Calibri" pitchFamily="34" charset="0"/>
              </a:rPr>
              <a:t>14</a:t>
            </a:r>
          </a:p>
        </p:txBody>
      </p:sp>
      <p:sp>
        <p:nvSpPr>
          <p:cNvPr id="24588" name="TextovéPole 31"/>
          <p:cNvSpPr txBox="1">
            <a:spLocks noChangeArrowheads="1"/>
          </p:cNvSpPr>
          <p:nvPr/>
        </p:nvSpPr>
        <p:spPr bwMode="auto">
          <a:xfrm>
            <a:off x="2714625" y="1554163"/>
            <a:ext cx="642938" cy="461962"/>
          </a:xfrm>
          <a:prstGeom prst="rect">
            <a:avLst/>
          </a:prstGeom>
          <a:noFill/>
          <a:ln w="9525">
            <a:noFill/>
            <a:miter lim="800000"/>
            <a:headEnd/>
            <a:tailEnd/>
          </a:ln>
        </p:spPr>
        <p:txBody>
          <a:bodyPr>
            <a:spAutoFit/>
          </a:bodyPr>
          <a:lstStyle/>
          <a:p>
            <a:r>
              <a:rPr lang="cs-CZ" sz="2400">
                <a:latin typeface="Calibri" pitchFamily="34" charset="0"/>
              </a:rPr>
              <a:t>10</a:t>
            </a:r>
          </a:p>
        </p:txBody>
      </p:sp>
      <p:sp>
        <p:nvSpPr>
          <p:cNvPr id="24589" name="TextovéPole 32"/>
          <p:cNvSpPr txBox="1">
            <a:spLocks noChangeArrowheads="1"/>
          </p:cNvSpPr>
          <p:nvPr/>
        </p:nvSpPr>
        <p:spPr bwMode="auto">
          <a:xfrm>
            <a:off x="6143625" y="1482725"/>
            <a:ext cx="571500" cy="461963"/>
          </a:xfrm>
          <a:prstGeom prst="rect">
            <a:avLst/>
          </a:prstGeom>
          <a:noFill/>
          <a:ln w="9525">
            <a:noFill/>
            <a:miter lim="800000"/>
            <a:headEnd/>
            <a:tailEnd/>
          </a:ln>
        </p:spPr>
        <p:txBody>
          <a:bodyPr>
            <a:spAutoFit/>
          </a:bodyPr>
          <a:lstStyle/>
          <a:p>
            <a:r>
              <a:rPr lang="cs-CZ" sz="2400">
                <a:latin typeface="Calibri" pitchFamily="34" charset="0"/>
              </a:rPr>
              <a:t>20</a:t>
            </a:r>
          </a:p>
        </p:txBody>
      </p:sp>
      <p:sp>
        <p:nvSpPr>
          <p:cNvPr id="24590" name="TextovéPole 33"/>
          <p:cNvSpPr txBox="1">
            <a:spLocks noChangeArrowheads="1"/>
          </p:cNvSpPr>
          <p:nvPr/>
        </p:nvSpPr>
        <p:spPr bwMode="auto">
          <a:xfrm>
            <a:off x="3571875" y="2268538"/>
            <a:ext cx="642938" cy="400050"/>
          </a:xfrm>
          <a:prstGeom prst="rect">
            <a:avLst/>
          </a:prstGeom>
          <a:noFill/>
          <a:ln w="9525">
            <a:noFill/>
            <a:miter lim="800000"/>
            <a:headEnd/>
            <a:tailEnd/>
          </a:ln>
        </p:spPr>
        <p:txBody>
          <a:bodyPr>
            <a:spAutoFit/>
          </a:bodyPr>
          <a:lstStyle/>
          <a:p>
            <a:r>
              <a:rPr lang="cs-CZ" sz="2000">
                <a:latin typeface="Calibri" pitchFamily="34" charset="0"/>
              </a:rPr>
              <a:t>L</a:t>
            </a:r>
          </a:p>
        </p:txBody>
      </p:sp>
      <p:sp>
        <p:nvSpPr>
          <p:cNvPr id="24591" name="TextovéPole 34"/>
          <p:cNvSpPr txBox="1">
            <a:spLocks noChangeArrowheads="1"/>
          </p:cNvSpPr>
          <p:nvPr/>
        </p:nvSpPr>
        <p:spPr bwMode="auto">
          <a:xfrm>
            <a:off x="5643563" y="2482850"/>
            <a:ext cx="642937" cy="400050"/>
          </a:xfrm>
          <a:prstGeom prst="rect">
            <a:avLst/>
          </a:prstGeom>
          <a:noFill/>
          <a:ln w="9525">
            <a:noFill/>
            <a:miter lim="800000"/>
            <a:headEnd/>
            <a:tailEnd/>
          </a:ln>
        </p:spPr>
        <p:txBody>
          <a:bodyPr>
            <a:spAutoFit/>
          </a:bodyPr>
          <a:lstStyle/>
          <a:p>
            <a:r>
              <a:rPr lang="cs-CZ" sz="2000">
                <a:latin typeface="Calibri" pitchFamily="34" charset="0"/>
              </a:rPr>
              <a:t>LO</a:t>
            </a:r>
          </a:p>
        </p:txBody>
      </p:sp>
      <p:sp>
        <p:nvSpPr>
          <p:cNvPr id="24592" name="TextovéPole 17"/>
          <p:cNvSpPr txBox="1">
            <a:spLocks noChangeArrowheads="1"/>
          </p:cNvSpPr>
          <p:nvPr/>
        </p:nvSpPr>
        <p:spPr bwMode="auto">
          <a:xfrm>
            <a:off x="4643438" y="2697163"/>
            <a:ext cx="357187" cy="461962"/>
          </a:xfrm>
          <a:prstGeom prst="rect">
            <a:avLst/>
          </a:prstGeom>
          <a:noFill/>
          <a:ln w="9525">
            <a:noFill/>
            <a:miter lim="800000"/>
            <a:headEnd/>
            <a:tailEnd/>
          </a:ln>
        </p:spPr>
        <p:txBody>
          <a:bodyPr>
            <a:spAutoFit/>
          </a:bodyPr>
          <a:lstStyle/>
          <a:p>
            <a:r>
              <a:rPr lang="cs-CZ" sz="2400">
                <a:latin typeface="Calibri" pitchFamily="34" charset="0"/>
              </a:rPr>
              <a:t>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654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Zástupný symbol pro obsah 2"/>
          <p:cNvSpPr>
            <a:spLocks noGrp="1"/>
          </p:cNvSpPr>
          <p:nvPr>
            <p:ph idx="1"/>
          </p:nvPr>
        </p:nvSpPr>
        <p:spPr>
          <a:xfrm>
            <a:off x="457200" y="1214438"/>
            <a:ext cx="8229600" cy="4911725"/>
          </a:xfrm>
        </p:spPr>
        <p:txBody>
          <a:bodyPr rtlCol="0">
            <a:normAutofit/>
          </a:bodyPr>
          <a:lstStyle/>
          <a:p>
            <a:pPr marL="0" indent="0" algn="just" eaLnBrk="1" fontAlgn="auto" hangingPunct="1">
              <a:spcAft>
                <a:spcPts val="0"/>
              </a:spcAft>
              <a:buFont typeface="Arial" pitchFamily="34" charset="0"/>
              <a:buNone/>
              <a:tabLst>
                <a:tab pos="361950" algn="l"/>
              </a:tabLst>
              <a:defRPr/>
            </a:pPr>
            <a:r>
              <a:rPr lang="cs-CZ" sz="2600" dirty="0" smtClean="0"/>
              <a:t>	Jen co všichni dorazili bezpečně do </a:t>
            </a:r>
            <a:r>
              <a:rPr lang="cs-CZ" sz="2600" dirty="0" err="1" smtClean="0"/>
              <a:t>Kurkudománie</a:t>
            </a:r>
            <a:r>
              <a:rPr lang="cs-CZ" sz="2600" dirty="0" smtClean="0"/>
              <a:t>, čekalo na ně další překvapení. Brána, která otevírala tuto zemi </a:t>
            </a:r>
            <a:r>
              <a:rPr lang="cs-CZ" sz="2600" dirty="0" err="1" smtClean="0"/>
              <a:t>Kurkudů</a:t>
            </a:r>
            <a:r>
              <a:rPr lang="cs-CZ" sz="2600" dirty="0" smtClean="0"/>
              <a:t>, byla zamčená. Na její odemčení bylo potřeba vyluštit kód, který byl na ní napsaný. </a:t>
            </a:r>
          </a:p>
          <a:p>
            <a:pPr eaLnBrk="1" fontAlgn="auto" hangingPunct="1">
              <a:spcAft>
                <a:spcPts val="0"/>
              </a:spcAft>
              <a:buFont typeface="Arial" pitchFamily="34" charset="0"/>
              <a:buChar char="•"/>
              <a:defRPr/>
            </a:pPr>
            <a:endParaRPr lang="cs-CZ" sz="26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descr="D:\Dokumenty\škola\TUL\národka\4. ročník\LS\MX2M\Materiály\Brana_Kurkudomanie.JPG"/>
          <p:cNvPicPr>
            <a:picLocks noChangeAspect="1" noChangeArrowheads="1"/>
          </p:cNvPicPr>
          <p:nvPr/>
        </p:nvPicPr>
        <p:blipFill>
          <a:blip r:embed="rId2" cstate="print"/>
          <a:srcRect/>
          <a:stretch>
            <a:fillRect/>
          </a:stretch>
        </p:blipFill>
        <p:spPr bwMode="auto">
          <a:xfrm>
            <a:off x="714375" y="73025"/>
            <a:ext cx="7618413" cy="6642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p:nvPr>
        </p:nvSpPr>
        <p:spPr>
          <a:xfrm>
            <a:off x="457200" y="274638"/>
            <a:ext cx="8229600" cy="744537"/>
          </a:xfrm>
        </p:spPr>
        <p:txBody>
          <a:bodyPr/>
          <a:lstStyle/>
          <a:p>
            <a:pPr eaLnBrk="1" hangingPunct="1"/>
            <a:r>
              <a:rPr lang="cs-CZ" sz="3600" b="1" smtClean="0"/>
              <a:t>Vedle kódu bylo napsáno</a:t>
            </a:r>
          </a:p>
        </p:txBody>
      </p:sp>
      <p:sp>
        <p:nvSpPr>
          <p:cNvPr id="4" name="Zástupný symbol pro obsah 3"/>
          <p:cNvSpPr txBox="1">
            <a:spLocks/>
          </p:cNvSpPr>
          <p:nvPr/>
        </p:nvSpPr>
        <p:spPr>
          <a:xfrm>
            <a:off x="428625" y="1500188"/>
            <a:ext cx="8342313" cy="5178425"/>
          </a:xfrm>
          <a:prstGeom prst="rect">
            <a:avLst/>
          </a:prstGeom>
        </p:spPr>
        <p:txBody>
          <a:bodyPr/>
          <a:lstStyle/>
          <a:p>
            <a:pPr algn="just" fontAlgn="auto">
              <a:spcBef>
                <a:spcPct val="20000"/>
              </a:spcBef>
              <a:spcAft>
                <a:spcPts val="0"/>
              </a:spcAft>
              <a:defRPr/>
            </a:pPr>
            <a:endParaRPr lang="cs-CZ" sz="2600" dirty="0">
              <a:latin typeface="+mn-lt"/>
            </a:endParaRPr>
          </a:p>
          <a:p>
            <a:pPr algn="just" fontAlgn="auto">
              <a:spcBef>
                <a:spcPct val="20000"/>
              </a:spcBef>
              <a:spcAft>
                <a:spcPts val="0"/>
              </a:spcAft>
              <a:defRPr/>
            </a:pPr>
            <a:r>
              <a:rPr lang="cs-CZ" sz="2600" dirty="0">
                <a:latin typeface="+mn-lt"/>
              </a:rPr>
              <a:t>Písmena nahraďte číslicemi tak, aby platila podmínka, že jedno písmeno zastupuje právě jednu číslici  0-9. </a:t>
            </a:r>
          </a:p>
          <a:p>
            <a:pPr algn="just" fontAlgn="auto">
              <a:spcBef>
                <a:spcPct val="20000"/>
              </a:spcBef>
              <a:spcAft>
                <a:spcPts val="0"/>
              </a:spcAft>
              <a:defRPr/>
            </a:pPr>
            <a:r>
              <a:rPr lang="cs-CZ" sz="2600" dirty="0">
                <a:latin typeface="+mn-lt"/>
              </a:rPr>
              <a:t>Pokud toto vyřešíte správně, dostanete kód, který vás pustí do země.</a:t>
            </a:r>
          </a:p>
          <a:p>
            <a:pPr fontAlgn="auto">
              <a:spcBef>
                <a:spcPct val="20000"/>
              </a:spcBef>
              <a:spcAft>
                <a:spcPts val="0"/>
              </a:spcAft>
              <a:buFont typeface="Arial" pitchFamily="34" charset="0"/>
              <a:buNone/>
              <a:defRPr/>
            </a:pPr>
            <a:endParaRPr lang="cs-CZ" sz="2600" dirty="0">
              <a:latin typeface="+mn-lt"/>
            </a:endParaRPr>
          </a:p>
          <a:p>
            <a:pPr marL="400050" lvl="1" fontAlgn="auto">
              <a:spcBef>
                <a:spcPct val="20000"/>
              </a:spcBef>
              <a:spcAft>
                <a:spcPts val="0"/>
              </a:spcAft>
              <a:buFont typeface="Arial" pitchFamily="34" charset="0"/>
              <a:buNone/>
              <a:defRPr/>
            </a:pPr>
            <a:r>
              <a:rPr lang="cs-CZ" sz="2600" b="1" dirty="0">
                <a:latin typeface="+mn-lt"/>
              </a:rPr>
              <a:t>KURT</a:t>
            </a:r>
          </a:p>
          <a:p>
            <a:pPr marL="400050" lvl="1" fontAlgn="auto">
              <a:spcBef>
                <a:spcPct val="20000"/>
              </a:spcBef>
              <a:spcAft>
                <a:spcPts val="0"/>
              </a:spcAft>
              <a:buFont typeface="Arial" pitchFamily="34" charset="0"/>
              <a:buNone/>
              <a:defRPr/>
            </a:pPr>
            <a:r>
              <a:rPr lang="cs-CZ" sz="2600" b="1" dirty="0">
                <a:latin typeface="+mn-lt"/>
              </a:rPr>
              <a:t>   </a:t>
            </a:r>
            <a:r>
              <a:rPr lang="cs-CZ" sz="2600" b="1" dirty="0" err="1">
                <a:latin typeface="+mn-lt"/>
              </a:rPr>
              <a:t>URT</a:t>
            </a:r>
            <a:endParaRPr lang="cs-CZ" sz="2600" b="1" dirty="0">
              <a:latin typeface="+mn-lt"/>
            </a:endParaRPr>
          </a:p>
          <a:p>
            <a:pPr marL="400050" lvl="1" fontAlgn="auto">
              <a:spcBef>
                <a:spcPct val="20000"/>
              </a:spcBef>
              <a:spcAft>
                <a:spcPts val="0"/>
              </a:spcAft>
              <a:buFont typeface="Arial" pitchFamily="34" charset="0"/>
              <a:buNone/>
              <a:defRPr/>
            </a:pPr>
            <a:r>
              <a:rPr lang="cs-CZ" sz="2600" b="1" dirty="0">
                <a:latin typeface="+mn-lt"/>
              </a:rPr>
              <a:t>      </a:t>
            </a:r>
            <a:r>
              <a:rPr lang="cs-CZ" sz="2600" b="1" dirty="0" err="1">
                <a:latin typeface="+mn-lt"/>
              </a:rPr>
              <a:t>RT</a:t>
            </a:r>
            <a:endParaRPr lang="cs-CZ" sz="2600" b="1" dirty="0">
              <a:latin typeface="+mn-lt"/>
            </a:endParaRPr>
          </a:p>
          <a:p>
            <a:pPr marL="400050" lvl="1" fontAlgn="auto">
              <a:spcBef>
                <a:spcPct val="20000"/>
              </a:spcBef>
              <a:spcAft>
                <a:spcPts val="0"/>
              </a:spcAft>
              <a:buFont typeface="Arial" pitchFamily="34" charset="0"/>
              <a:buNone/>
              <a:defRPr/>
            </a:pPr>
            <a:r>
              <a:rPr lang="cs-CZ" sz="2600" b="1" u="sng" dirty="0">
                <a:latin typeface="+mn-lt"/>
              </a:rPr>
              <a:t>        T</a:t>
            </a:r>
          </a:p>
          <a:p>
            <a:pPr marL="400050" lvl="1" fontAlgn="auto">
              <a:spcBef>
                <a:spcPct val="20000"/>
              </a:spcBef>
              <a:spcAft>
                <a:spcPts val="0"/>
              </a:spcAft>
              <a:buFont typeface="Arial" pitchFamily="34" charset="0"/>
              <a:buNone/>
              <a:defRPr/>
            </a:pPr>
            <a:r>
              <a:rPr lang="cs-CZ" sz="2600" b="1" dirty="0">
                <a:latin typeface="+mn-lt"/>
              </a:rPr>
              <a:t> </a:t>
            </a:r>
            <a:r>
              <a:rPr lang="cs-CZ" sz="2600" b="1" dirty="0" err="1">
                <a:latin typeface="+mn-lt"/>
              </a:rPr>
              <a:t>KKKK</a:t>
            </a:r>
            <a:endParaRPr lang="cs-CZ" sz="2600" b="1" dirty="0">
              <a:latin typeface="+mn-lt"/>
            </a:endParaRPr>
          </a:p>
        </p:txBody>
      </p:sp>
      <p:pic>
        <p:nvPicPr>
          <p:cNvPr id="27652" name="Picture 5" descr="D:\Dokumenty\škola\TUL\národka\4. ročník\LS\MX2M\obrázky\Upravené\Mates_uloha.JPG"/>
          <p:cNvPicPr>
            <a:picLocks noChangeAspect="1" noChangeArrowheads="1"/>
          </p:cNvPicPr>
          <p:nvPr/>
        </p:nvPicPr>
        <p:blipFill>
          <a:blip r:embed="rId2" cstate="print"/>
          <a:srcRect/>
          <a:stretch>
            <a:fillRect/>
          </a:stretch>
        </p:blipFill>
        <p:spPr bwMode="auto">
          <a:xfrm>
            <a:off x="519113" y="361950"/>
            <a:ext cx="1127125" cy="1400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Nadpis 1"/>
          <p:cNvSpPr>
            <a:spLocks noGrp="1"/>
          </p:cNvSpPr>
          <p:nvPr>
            <p:ph type="title"/>
          </p:nvPr>
        </p:nvSpPr>
        <p:spPr>
          <a:xfrm>
            <a:off x="457200" y="274638"/>
            <a:ext cx="8229600" cy="744537"/>
          </a:xfrm>
        </p:spPr>
        <p:txBody>
          <a:bodyPr/>
          <a:lstStyle/>
          <a:p>
            <a:pPr eaLnBrk="1" hangingPunct="1"/>
            <a:r>
              <a:rPr lang="cs-CZ" sz="3600" b="1" smtClean="0"/>
              <a:t>1. řešení</a:t>
            </a:r>
          </a:p>
        </p:txBody>
      </p:sp>
      <p:sp>
        <p:nvSpPr>
          <p:cNvPr id="3" name="Zástupný symbol pro obsah 2"/>
          <p:cNvSpPr>
            <a:spLocks noGrp="1"/>
          </p:cNvSpPr>
          <p:nvPr>
            <p:ph idx="1"/>
          </p:nvPr>
        </p:nvSpPr>
        <p:spPr>
          <a:xfrm>
            <a:off x="446088" y="2082800"/>
            <a:ext cx="8229600" cy="4413250"/>
          </a:xfrm>
        </p:spPr>
        <p:txBody>
          <a:bodyPr rtlCol="0">
            <a:normAutofit/>
          </a:bodyPr>
          <a:lstStyle/>
          <a:p>
            <a:pPr marL="400050" lvl="1" indent="0" eaLnBrk="1" fontAlgn="auto" hangingPunct="1">
              <a:spcAft>
                <a:spcPts val="0"/>
              </a:spcAft>
              <a:buFont typeface="Arial" pitchFamily="34" charset="0"/>
              <a:buNone/>
              <a:defRPr/>
            </a:pPr>
            <a:r>
              <a:rPr lang="cs-CZ" sz="2600" b="1" dirty="0" smtClean="0"/>
              <a:t>KURT		</a:t>
            </a:r>
            <a:endParaRPr lang="cs-CZ" sz="2600" dirty="0" smtClean="0"/>
          </a:p>
          <a:p>
            <a:pPr marL="400050" lvl="1" indent="0" eaLnBrk="1" fontAlgn="auto" hangingPunct="1">
              <a:spcAft>
                <a:spcPts val="0"/>
              </a:spcAft>
              <a:buFont typeface="Arial" pitchFamily="34" charset="0"/>
              <a:buNone/>
              <a:defRPr/>
            </a:pPr>
            <a:r>
              <a:rPr lang="cs-CZ" sz="2600" b="1" dirty="0" smtClean="0"/>
              <a:t>   URT	  	</a:t>
            </a:r>
            <a:endParaRPr lang="cs-CZ" sz="2600" dirty="0" smtClean="0"/>
          </a:p>
          <a:p>
            <a:pPr marL="400050" lvl="1" indent="0" eaLnBrk="1" fontAlgn="auto" hangingPunct="1">
              <a:spcAft>
                <a:spcPts val="0"/>
              </a:spcAft>
              <a:buFont typeface="Arial" pitchFamily="34" charset="0"/>
              <a:buNone/>
              <a:defRPr/>
            </a:pPr>
            <a:r>
              <a:rPr lang="cs-CZ" sz="2600" b="1" dirty="0" smtClean="0"/>
              <a:t>      RT		</a:t>
            </a:r>
            <a:endParaRPr lang="cs-CZ" sz="2600" dirty="0" smtClean="0"/>
          </a:p>
          <a:p>
            <a:pPr marL="400050" lvl="1" indent="0" eaLnBrk="1" fontAlgn="auto" hangingPunct="1">
              <a:spcAft>
                <a:spcPts val="0"/>
              </a:spcAft>
              <a:buFont typeface="Arial" pitchFamily="34" charset="0"/>
              <a:buNone/>
              <a:defRPr/>
            </a:pPr>
            <a:r>
              <a:rPr lang="cs-CZ" sz="2600" b="1" u="sng" dirty="0" smtClean="0"/>
              <a:t>        T</a:t>
            </a:r>
          </a:p>
          <a:p>
            <a:pPr marL="400050" lvl="1" indent="0" eaLnBrk="1" fontAlgn="auto" hangingPunct="1">
              <a:spcAft>
                <a:spcPts val="0"/>
              </a:spcAft>
              <a:buFont typeface="Arial" pitchFamily="34" charset="0"/>
              <a:buNone/>
              <a:defRPr/>
            </a:pPr>
            <a:r>
              <a:rPr lang="cs-CZ" sz="2600" b="1" dirty="0" smtClean="0"/>
              <a:t> KKKK</a:t>
            </a:r>
            <a:r>
              <a:rPr lang="cs-CZ" sz="2400" b="1" dirty="0" smtClean="0"/>
              <a:t>		</a:t>
            </a:r>
            <a:endParaRPr lang="cs-CZ" sz="2400" dirty="0" smtClean="0"/>
          </a:p>
          <a:p>
            <a:pPr marL="0" indent="0" eaLnBrk="1" fontAlgn="auto" hangingPunct="1">
              <a:spcAft>
                <a:spcPts val="0"/>
              </a:spcAft>
              <a:buFont typeface="Arial" pitchFamily="34" charset="0"/>
              <a:buNone/>
              <a:defRPr/>
            </a:pPr>
            <a:r>
              <a:rPr lang="cs-CZ" sz="2400" dirty="0" smtClean="0"/>
              <a:t>			</a:t>
            </a:r>
          </a:p>
          <a:p>
            <a:pPr eaLnBrk="1" fontAlgn="auto" hangingPunct="1">
              <a:spcAft>
                <a:spcPts val="0"/>
              </a:spcAft>
              <a:buFont typeface="Arial" pitchFamily="34" charset="0"/>
              <a:buChar char="•"/>
              <a:defRPr/>
            </a:pPr>
            <a:endParaRPr lang="cs-CZ" dirty="0" smtClean="0"/>
          </a:p>
          <a:p>
            <a:pPr eaLnBrk="1" fontAlgn="auto" hangingPunct="1">
              <a:spcAft>
                <a:spcPts val="0"/>
              </a:spcAft>
              <a:buFont typeface="Arial" pitchFamily="34" charset="0"/>
              <a:buChar char="•"/>
              <a:defRPr/>
            </a:pPr>
            <a:endParaRPr lang="cs-CZ" dirty="0" smtClean="0"/>
          </a:p>
          <a:p>
            <a:pPr eaLnBrk="1" fontAlgn="auto" hangingPunct="1">
              <a:spcAft>
                <a:spcPts val="0"/>
              </a:spcAft>
              <a:buFont typeface="Arial" pitchFamily="34" charset="0"/>
              <a:buChar char="•"/>
              <a:defRPr/>
            </a:pPr>
            <a:endParaRPr lang="cs-CZ" dirty="0" smtClean="0"/>
          </a:p>
        </p:txBody>
      </p:sp>
      <p:sp>
        <p:nvSpPr>
          <p:cNvPr id="4" name="TextovéPole 3"/>
          <p:cNvSpPr txBox="1"/>
          <p:nvPr/>
        </p:nvSpPr>
        <p:spPr>
          <a:xfrm>
            <a:off x="3148013" y="2005013"/>
            <a:ext cx="4637087" cy="3570287"/>
          </a:xfrm>
          <a:prstGeom prst="rect">
            <a:avLst/>
          </a:prstGeom>
          <a:noFill/>
        </p:spPr>
        <p:txBody>
          <a:bodyPr>
            <a:spAutoFit/>
          </a:bodyPr>
          <a:lstStyle/>
          <a:p>
            <a:pPr algn="just">
              <a:defRPr/>
            </a:pPr>
            <a:r>
              <a:rPr lang="cs-CZ" sz="2600" dirty="0">
                <a:latin typeface="+mj-lt"/>
              </a:rPr>
              <a:t>Vypíšeme si všechny možné kombinace výsledků a postupně dopočítáváme zbývající číslice.</a:t>
            </a:r>
          </a:p>
          <a:p>
            <a:pPr algn="just">
              <a:defRPr/>
            </a:pPr>
            <a:endParaRPr lang="cs-CZ" sz="2600" dirty="0">
              <a:latin typeface="+mj-lt"/>
            </a:endParaRPr>
          </a:p>
          <a:p>
            <a:pPr algn="just">
              <a:defRPr/>
            </a:pPr>
            <a:endParaRPr lang="cs-CZ" sz="2600" dirty="0">
              <a:latin typeface="+mj-lt"/>
            </a:endParaRPr>
          </a:p>
          <a:p>
            <a:pPr algn="just">
              <a:defRPr/>
            </a:pPr>
            <a:r>
              <a:rPr lang="cs-CZ" sz="2600" dirty="0">
                <a:latin typeface="+mj-lt"/>
              </a:rPr>
              <a:t>1111	2222	3333	4444	5555</a:t>
            </a:r>
          </a:p>
          <a:p>
            <a:pPr algn="just">
              <a:defRPr/>
            </a:pPr>
            <a:endParaRPr lang="cs-CZ" sz="2600" dirty="0">
              <a:latin typeface="+mj-lt"/>
            </a:endParaRPr>
          </a:p>
          <a:p>
            <a:pPr algn="just">
              <a:defRPr/>
            </a:pPr>
            <a:r>
              <a:rPr lang="cs-CZ" sz="2600" dirty="0">
                <a:latin typeface="+mj-lt"/>
              </a:rPr>
              <a:t>6666	7777	8888	9999</a:t>
            </a:r>
          </a:p>
          <a:p>
            <a:pPr algn="just">
              <a:defRPr/>
            </a:pPr>
            <a:endParaRPr lang="cs-CZ"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Nadpis 1"/>
          <p:cNvSpPr>
            <a:spLocks noGrp="1"/>
          </p:cNvSpPr>
          <p:nvPr>
            <p:ph type="title"/>
          </p:nvPr>
        </p:nvSpPr>
        <p:spPr>
          <a:xfrm>
            <a:off x="457200" y="274638"/>
            <a:ext cx="8229600" cy="817562"/>
          </a:xfrm>
        </p:spPr>
        <p:txBody>
          <a:bodyPr/>
          <a:lstStyle/>
          <a:p>
            <a:pPr eaLnBrk="1" hangingPunct="1"/>
            <a:r>
              <a:rPr lang="cs-CZ" sz="3600" b="1" smtClean="0"/>
              <a:t>2. řešení</a:t>
            </a:r>
          </a:p>
        </p:txBody>
      </p:sp>
      <p:sp>
        <p:nvSpPr>
          <p:cNvPr id="29699" name="Zástupný symbol pro obsah 2"/>
          <p:cNvSpPr>
            <a:spLocks noGrp="1"/>
          </p:cNvSpPr>
          <p:nvPr>
            <p:ph idx="1"/>
          </p:nvPr>
        </p:nvSpPr>
        <p:spPr>
          <a:xfrm>
            <a:off x="446088" y="1600200"/>
            <a:ext cx="8240712" cy="4525963"/>
          </a:xfrm>
        </p:spPr>
        <p:txBody>
          <a:bodyPr/>
          <a:lstStyle/>
          <a:p>
            <a:pPr marL="400050" lvl="1" indent="0" eaLnBrk="1" hangingPunct="1">
              <a:buFont typeface="Arial" charset="0"/>
              <a:buNone/>
            </a:pPr>
            <a:r>
              <a:rPr lang="cs-CZ" sz="2600" b="1" smtClean="0"/>
              <a:t>KURT		</a:t>
            </a:r>
            <a:endParaRPr lang="cs-CZ" sz="2600" smtClean="0"/>
          </a:p>
          <a:p>
            <a:pPr marL="400050" lvl="1" indent="0" eaLnBrk="1" hangingPunct="1">
              <a:buFont typeface="Arial" charset="0"/>
              <a:buNone/>
            </a:pPr>
            <a:r>
              <a:rPr lang="cs-CZ" sz="2600" b="1" smtClean="0"/>
              <a:t>   URT		</a:t>
            </a:r>
            <a:endParaRPr lang="cs-CZ" sz="2600" smtClean="0"/>
          </a:p>
          <a:p>
            <a:pPr marL="400050" lvl="1" indent="0" eaLnBrk="1" hangingPunct="1">
              <a:buFont typeface="Arial" charset="0"/>
              <a:buNone/>
            </a:pPr>
            <a:r>
              <a:rPr lang="cs-CZ" sz="2600" b="1" smtClean="0"/>
              <a:t>      RT</a:t>
            </a:r>
          </a:p>
          <a:p>
            <a:pPr marL="400050" lvl="1" indent="0" eaLnBrk="1" hangingPunct="1">
              <a:buFont typeface="Arial" charset="0"/>
              <a:buNone/>
            </a:pPr>
            <a:r>
              <a:rPr lang="cs-CZ" sz="2600" b="1" u="sng" smtClean="0"/>
              <a:t>        T</a:t>
            </a:r>
          </a:p>
          <a:p>
            <a:pPr marL="400050" lvl="1" indent="0" eaLnBrk="1" hangingPunct="1">
              <a:buFont typeface="Arial" charset="0"/>
              <a:buNone/>
            </a:pPr>
            <a:r>
              <a:rPr lang="cs-CZ" sz="2600" b="1" smtClean="0"/>
              <a:t> KKKK</a:t>
            </a:r>
          </a:p>
          <a:p>
            <a:pPr eaLnBrk="1" hangingPunct="1"/>
            <a:endParaRPr lang="cs-CZ" smtClean="0"/>
          </a:p>
        </p:txBody>
      </p:sp>
      <p:sp>
        <p:nvSpPr>
          <p:cNvPr id="4" name="TextovéPole 3"/>
          <p:cNvSpPr txBox="1"/>
          <p:nvPr/>
        </p:nvSpPr>
        <p:spPr>
          <a:xfrm>
            <a:off x="3221038" y="2114550"/>
            <a:ext cx="4929187" cy="892175"/>
          </a:xfrm>
          <a:prstGeom prst="rect">
            <a:avLst/>
          </a:prstGeom>
          <a:noFill/>
        </p:spPr>
        <p:txBody>
          <a:bodyPr>
            <a:spAutoFit/>
          </a:bodyPr>
          <a:lstStyle/>
          <a:p>
            <a:pPr algn="just">
              <a:defRPr/>
            </a:pPr>
            <a:r>
              <a:rPr lang="cs-CZ" sz="2600" dirty="0">
                <a:latin typeface="+mj-lt"/>
              </a:rPr>
              <a:t>Postupně dosazujeme za T číslice 0-9 a hledáme vhodnou kombinaci.</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Nadpis 1"/>
          <p:cNvSpPr>
            <a:spLocks noGrp="1"/>
          </p:cNvSpPr>
          <p:nvPr>
            <p:ph type="title"/>
          </p:nvPr>
        </p:nvSpPr>
        <p:spPr/>
        <p:txBody>
          <a:bodyPr/>
          <a:lstStyle/>
          <a:p>
            <a:pPr eaLnBrk="1" hangingPunct="1"/>
            <a:r>
              <a:rPr lang="cs-CZ" sz="3600" b="1" smtClean="0"/>
              <a:t>3. řešení</a:t>
            </a:r>
          </a:p>
        </p:txBody>
      </p:sp>
      <p:sp>
        <p:nvSpPr>
          <p:cNvPr id="30723" name="Zástupný symbol pro obsah 2"/>
          <p:cNvSpPr>
            <a:spLocks noGrp="1"/>
          </p:cNvSpPr>
          <p:nvPr>
            <p:ph idx="1"/>
          </p:nvPr>
        </p:nvSpPr>
        <p:spPr/>
        <p:txBody>
          <a:bodyPr/>
          <a:lstStyle/>
          <a:p>
            <a:pPr marL="400050" lvl="1" indent="0" eaLnBrk="1" hangingPunct="1">
              <a:buFont typeface="Arial" charset="0"/>
              <a:buNone/>
            </a:pPr>
            <a:r>
              <a:rPr lang="cs-CZ" sz="2600" b="1" smtClean="0"/>
              <a:t>KURT		</a:t>
            </a:r>
            <a:r>
              <a:rPr lang="cs-CZ" sz="2600" smtClean="0"/>
              <a:t>Vylučovací metodou zjišťujeme, </a:t>
            </a:r>
          </a:p>
          <a:p>
            <a:pPr marL="400050" lvl="1" indent="0" eaLnBrk="1" hangingPunct="1">
              <a:buFont typeface="Arial" charset="0"/>
              <a:buNone/>
            </a:pPr>
            <a:r>
              <a:rPr lang="cs-CZ" sz="2600" b="1" smtClean="0"/>
              <a:t>   URT		</a:t>
            </a:r>
            <a:r>
              <a:rPr lang="cs-CZ" sz="2600" smtClean="0"/>
              <a:t>jaká číslice se nemůže rovnat </a:t>
            </a:r>
          </a:p>
          <a:p>
            <a:pPr marL="400050" lvl="1" indent="0" eaLnBrk="1" hangingPunct="1">
              <a:buFont typeface="Arial" charset="0"/>
              <a:buNone/>
            </a:pPr>
            <a:r>
              <a:rPr lang="cs-CZ" sz="2600" b="1" smtClean="0"/>
              <a:t>      RT		</a:t>
            </a:r>
            <a:r>
              <a:rPr lang="cs-CZ" sz="2600" smtClean="0"/>
              <a:t>písmenu K.</a:t>
            </a:r>
          </a:p>
          <a:p>
            <a:pPr marL="400050" lvl="1" indent="0" eaLnBrk="1" hangingPunct="1">
              <a:buFont typeface="Arial" charset="0"/>
              <a:buNone/>
            </a:pPr>
            <a:r>
              <a:rPr lang="cs-CZ" sz="2600" b="1" u="sng" smtClean="0"/>
              <a:t>        T</a:t>
            </a:r>
          </a:p>
          <a:p>
            <a:pPr marL="400050" lvl="1" indent="0" eaLnBrk="1" hangingPunct="1">
              <a:buFont typeface="Arial" charset="0"/>
              <a:buNone/>
            </a:pPr>
            <a:r>
              <a:rPr lang="cs-CZ" sz="2600" b="1" smtClean="0"/>
              <a:t> KKKK</a:t>
            </a:r>
          </a:p>
          <a:p>
            <a:pPr eaLnBrk="1" hangingPunct="1"/>
            <a:endParaRPr lang="cs-CZ"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Zástupný symbol pro obsah 2"/>
          <p:cNvSpPr>
            <a:spLocks noGrp="1"/>
          </p:cNvSpPr>
          <p:nvPr>
            <p:ph idx="1"/>
          </p:nvPr>
        </p:nvSpPr>
        <p:spPr>
          <a:xfrm>
            <a:off x="409575" y="544513"/>
            <a:ext cx="8229600" cy="6313487"/>
          </a:xfrm>
        </p:spPr>
        <p:txBody>
          <a:bodyPr/>
          <a:lstStyle/>
          <a:p>
            <a:pPr marL="0" indent="0" algn="just" eaLnBrk="1" hangingPunct="1">
              <a:spcBef>
                <a:spcPct val="0"/>
              </a:spcBef>
              <a:buFont typeface="Arial" charset="0"/>
              <a:buNone/>
              <a:tabLst>
                <a:tab pos="361950" algn="l"/>
              </a:tabLst>
            </a:pPr>
            <a:r>
              <a:rPr lang="cs-CZ" sz="2600" smtClean="0"/>
              <a:t>	Půda byla plná prachu a pavučin. Dlouho tam nikdo nebyl. To Matymu ale nevadilo. Připadalo mu to tak dobrodružnější. Chvíli se prohraboval starými krámy, až zvednul hlavu a všimnul si díry mezi střešními trámy. Něco v té díře bylo. Maty natáhl ruku a skrz starou pavučinu zašmátral v díře. Nevěřili byste, co tam našel. </a:t>
            </a:r>
          </a:p>
          <a:p>
            <a:pPr marL="0" indent="0" algn="just" eaLnBrk="1" hangingPunct="1">
              <a:spcBef>
                <a:spcPct val="0"/>
              </a:spcBef>
              <a:buFont typeface="Arial" charset="0"/>
              <a:buNone/>
              <a:tabLst>
                <a:tab pos="361950" algn="l"/>
              </a:tabLst>
            </a:pPr>
            <a:endParaRPr lang="cs-CZ" sz="2600" smtClean="0"/>
          </a:p>
          <a:p>
            <a:pPr marL="0" indent="0" eaLnBrk="1" hangingPunct="1">
              <a:spcBef>
                <a:spcPct val="0"/>
              </a:spcBef>
              <a:tabLst>
                <a:tab pos="361950" algn="l"/>
              </a:tabLst>
            </a:pPr>
            <a:endParaRPr lang="cs-CZ" sz="260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Nadpis 1"/>
          <p:cNvSpPr>
            <a:spLocks noGrp="1"/>
          </p:cNvSpPr>
          <p:nvPr>
            <p:ph type="title"/>
          </p:nvPr>
        </p:nvSpPr>
        <p:spPr>
          <a:xfrm>
            <a:off x="457200" y="274638"/>
            <a:ext cx="8229600" cy="781050"/>
          </a:xfrm>
        </p:spPr>
        <p:txBody>
          <a:bodyPr/>
          <a:lstStyle/>
          <a:p>
            <a:pPr eaLnBrk="1" hangingPunct="1"/>
            <a:r>
              <a:rPr lang="cs-CZ" sz="3600" b="1" smtClean="0"/>
              <a:t>Výsledný kód</a:t>
            </a:r>
          </a:p>
        </p:txBody>
      </p:sp>
      <p:sp>
        <p:nvSpPr>
          <p:cNvPr id="3" name="Zástupný symbol pro obsah 2"/>
          <p:cNvSpPr>
            <a:spLocks noGrp="1"/>
          </p:cNvSpPr>
          <p:nvPr>
            <p:ph idx="1"/>
          </p:nvPr>
        </p:nvSpPr>
        <p:spPr>
          <a:xfrm>
            <a:off x="457200" y="1347788"/>
            <a:ext cx="8229600" cy="4778375"/>
          </a:xfrm>
        </p:spPr>
        <p:txBody>
          <a:bodyPr rtlCol="0">
            <a:normAutofit/>
          </a:bodyPr>
          <a:lstStyle/>
          <a:p>
            <a:pPr marL="0" indent="0" algn="just" eaLnBrk="1" fontAlgn="auto" hangingPunct="1">
              <a:spcAft>
                <a:spcPts val="0"/>
              </a:spcAft>
              <a:buFont typeface="Arial" pitchFamily="34" charset="0"/>
              <a:buNone/>
              <a:defRPr/>
            </a:pPr>
            <a:r>
              <a:rPr lang="cs-CZ" sz="2600" dirty="0" smtClean="0"/>
              <a:t>Jedním z možných výsledných kódů je:</a:t>
            </a:r>
          </a:p>
          <a:p>
            <a:pPr eaLnBrk="1" fontAlgn="auto" hangingPunct="1">
              <a:spcAft>
                <a:spcPts val="0"/>
              </a:spcAft>
              <a:buFont typeface="Arial" pitchFamily="34" charset="0"/>
              <a:buChar char="•"/>
              <a:defRPr/>
            </a:pPr>
            <a:endParaRPr lang="cs-CZ" dirty="0" smtClean="0"/>
          </a:p>
          <a:p>
            <a:pPr marL="400050" lvl="1" indent="0" eaLnBrk="1" fontAlgn="auto" hangingPunct="1">
              <a:spcAft>
                <a:spcPts val="0"/>
              </a:spcAft>
              <a:buFont typeface="Arial" pitchFamily="34" charset="0"/>
              <a:buNone/>
              <a:defRPr/>
            </a:pPr>
            <a:r>
              <a:rPr lang="cs-CZ" b="1" dirty="0" smtClean="0"/>
              <a:t> 8427</a:t>
            </a:r>
          </a:p>
          <a:p>
            <a:pPr marL="400050" lvl="1" indent="0" eaLnBrk="1" fontAlgn="auto" hangingPunct="1">
              <a:spcAft>
                <a:spcPts val="0"/>
              </a:spcAft>
              <a:buFont typeface="Arial" pitchFamily="34" charset="0"/>
              <a:buNone/>
              <a:defRPr/>
            </a:pPr>
            <a:r>
              <a:rPr lang="cs-CZ" b="1" dirty="0" smtClean="0"/>
              <a:t>   427</a:t>
            </a:r>
          </a:p>
          <a:p>
            <a:pPr marL="400050" lvl="1" indent="0" eaLnBrk="1" fontAlgn="auto" hangingPunct="1">
              <a:spcAft>
                <a:spcPts val="0"/>
              </a:spcAft>
              <a:buFont typeface="Arial" pitchFamily="34" charset="0"/>
              <a:buNone/>
              <a:defRPr/>
            </a:pPr>
            <a:r>
              <a:rPr lang="cs-CZ" b="1" dirty="0" smtClean="0"/>
              <a:t>     27</a:t>
            </a:r>
          </a:p>
          <a:p>
            <a:pPr marL="400050" lvl="1" indent="0" eaLnBrk="1" fontAlgn="auto" hangingPunct="1">
              <a:spcAft>
                <a:spcPts val="0"/>
              </a:spcAft>
              <a:buFont typeface="Arial" pitchFamily="34" charset="0"/>
              <a:buNone/>
              <a:defRPr/>
            </a:pPr>
            <a:r>
              <a:rPr lang="cs-CZ" b="1" u="sng" dirty="0" smtClean="0"/>
              <a:t>       7</a:t>
            </a:r>
          </a:p>
          <a:p>
            <a:pPr marL="400050" lvl="1" indent="0" eaLnBrk="1" fontAlgn="auto" hangingPunct="1">
              <a:spcAft>
                <a:spcPts val="0"/>
              </a:spcAft>
              <a:buFont typeface="Arial" pitchFamily="34" charset="0"/>
              <a:buNone/>
              <a:defRPr/>
            </a:pPr>
            <a:r>
              <a:rPr lang="cs-CZ" b="1" dirty="0" smtClean="0"/>
              <a:t>8888</a:t>
            </a:r>
          </a:p>
          <a:p>
            <a:pPr eaLnBrk="1" fontAlgn="auto" hangingPunct="1">
              <a:spcAft>
                <a:spcPts val="0"/>
              </a:spcAft>
              <a:buFont typeface="Arial" pitchFamily="34" charset="0"/>
              <a:buNone/>
              <a:defRPr/>
            </a:pPr>
            <a:endParaRPr lang="cs-CZ" dirty="0" smtClean="0"/>
          </a:p>
          <a:p>
            <a:pPr eaLnBrk="1" fontAlgn="auto" hangingPunct="1">
              <a:spcAft>
                <a:spcPts val="0"/>
              </a:spcAft>
              <a:buFont typeface="Arial" pitchFamily="34" charset="0"/>
              <a:buNone/>
              <a:defRPr/>
            </a:pPr>
            <a:endParaRPr lang="cs-CZ"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457200" y="274638"/>
          <a:ext cx="8204256" cy="654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2771" name="Zástupný symbol pro obsah 2"/>
          <p:cNvSpPr>
            <a:spLocks noGrp="1"/>
          </p:cNvSpPr>
          <p:nvPr>
            <p:ph idx="1"/>
          </p:nvPr>
        </p:nvSpPr>
        <p:spPr>
          <a:xfrm>
            <a:off x="457200" y="1214438"/>
            <a:ext cx="5900738" cy="4911725"/>
          </a:xfrm>
        </p:spPr>
        <p:txBody>
          <a:bodyPr/>
          <a:lstStyle/>
          <a:p>
            <a:pPr marL="0" indent="0" algn="just" eaLnBrk="1" hangingPunct="1">
              <a:buFont typeface="Arial" charset="0"/>
              <a:buNone/>
              <a:tabLst>
                <a:tab pos="361950" algn="l"/>
              </a:tabLst>
            </a:pPr>
            <a:r>
              <a:rPr lang="cs-CZ" sz="2600" smtClean="0"/>
              <a:t>	Tak tohle dalo všem opravdu zabrat. Ale stálo to za to. Brána se otevřela a před Matym a dětmi se rozléhala krásná krajina Kurkudů, plná blyštivých kamenů. Hned za branou na ně také čekal jeden Kurkud. Jmenoval se Krudo. Protože všechny čekala dlouhá cesta, Krudo jim nabídl jejich dopravní prostředky. </a:t>
            </a:r>
          </a:p>
          <a:p>
            <a:pPr marL="0" indent="0" algn="just" eaLnBrk="1" hangingPunct="1">
              <a:buFont typeface="Arial" charset="0"/>
              <a:buNone/>
              <a:tabLst>
                <a:tab pos="361950" algn="l"/>
              </a:tabLst>
            </a:pPr>
            <a:r>
              <a:rPr lang="cs-CZ" sz="2600" smtClean="0"/>
              <a:t>	Měli tu </a:t>
            </a:r>
            <a:r>
              <a:rPr lang="cs-CZ" sz="2600" b="1" smtClean="0"/>
              <a:t>bloudy</a:t>
            </a:r>
            <a:r>
              <a:rPr lang="cs-CZ" sz="2600" smtClean="0"/>
              <a:t> (zvíře podobné velbloudovi), </a:t>
            </a:r>
            <a:r>
              <a:rPr lang="cs-CZ" sz="2600" b="1" smtClean="0"/>
              <a:t>šrosy</a:t>
            </a:r>
            <a:r>
              <a:rPr lang="cs-CZ" sz="2600" smtClean="0"/>
              <a:t> (chodící pták podobný pštrosovi) a </a:t>
            </a:r>
            <a:r>
              <a:rPr lang="cs-CZ" sz="2600" b="1" smtClean="0"/>
              <a:t>alvíky</a:t>
            </a:r>
            <a:r>
              <a:rPr lang="cs-CZ" sz="2600" smtClean="0"/>
              <a:t> (beznozí ptáci, kteří v zobáku nosí zavazadla).</a:t>
            </a:r>
          </a:p>
        </p:txBody>
      </p:sp>
      <p:pic>
        <p:nvPicPr>
          <p:cNvPr id="32772" name="Picture 5" descr="C:\Documents and Settings\Radka\Plocha\Kurkud Krudo.jpg"/>
          <p:cNvPicPr>
            <a:picLocks noChangeAspect="1" noChangeArrowheads="1"/>
          </p:cNvPicPr>
          <p:nvPr/>
        </p:nvPicPr>
        <p:blipFill>
          <a:blip r:embed="rId7" cstate="print">
            <a:lum bright="6000" contrast="6000"/>
          </a:blip>
          <a:srcRect/>
          <a:stretch>
            <a:fillRect/>
          </a:stretch>
        </p:blipFill>
        <p:spPr bwMode="auto">
          <a:xfrm>
            <a:off x="6543675" y="1027113"/>
            <a:ext cx="2263775" cy="5797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Nadpis 1"/>
          <p:cNvSpPr>
            <a:spLocks noGrp="1"/>
          </p:cNvSpPr>
          <p:nvPr>
            <p:ph type="title"/>
          </p:nvPr>
        </p:nvSpPr>
        <p:spPr>
          <a:xfrm>
            <a:off x="457200" y="274638"/>
            <a:ext cx="8229600" cy="796925"/>
          </a:xfrm>
        </p:spPr>
        <p:txBody>
          <a:bodyPr/>
          <a:lstStyle/>
          <a:p>
            <a:pPr eaLnBrk="1" hangingPunct="1"/>
            <a:endParaRPr lang="cs-CZ" sz="3600" b="1" smtClean="0"/>
          </a:p>
        </p:txBody>
      </p:sp>
      <p:pic>
        <p:nvPicPr>
          <p:cNvPr id="33795" name="Picture 4" descr="D:\Dokumenty\škola\TUL\národka\4. ročník\LS\MX2M\Materiály\Bloud,_Ftak_beznohak,_Stros.JPG"/>
          <p:cNvPicPr>
            <a:picLocks noChangeAspect="1" noChangeArrowheads="1"/>
          </p:cNvPicPr>
          <p:nvPr/>
        </p:nvPicPr>
        <p:blipFill>
          <a:blip r:embed="rId2" cstate="print"/>
          <a:srcRect/>
          <a:stretch>
            <a:fillRect/>
          </a:stretch>
        </p:blipFill>
        <p:spPr bwMode="auto">
          <a:xfrm>
            <a:off x="373063" y="215900"/>
            <a:ext cx="8575675" cy="6170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428625"/>
            <a:ext cx="8229600" cy="6213475"/>
          </a:xfrm>
        </p:spPr>
        <p:txBody>
          <a:bodyPr/>
          <a:lstStyle/>
          <a:p>
            <a:pPr marL="0" indent="0" algn="just" eaLnBrk="1" hangingPunct="1">
              <a:buFont typeface="Arial" charset="0"/>
              <a:buNone/>
              <a:tabLst>
                <a:tab pos="361950" algn="l"/>
              </a:tabLst>
              <a:defRPr/>
            </a:pPr>
            <a:r>
              <a:rPr lang="cs-CZ" sz="2600" dirty="0" smtClean="0"/>
              <a:t>	</a:t>
            </a:r>
          </a:p>
          <a:p>
            <a:pPr marL="0" indent="0" algn="just" eaLnBrk="1" hangingPunct="1">
              <a:buFont typeface="Arial" charset="0"/>
              <a:buNone/>
              <a:tabLst>
                <a:tab pos="361950" algn="l"/>
              </a:tabLst>
              <a:defRPr/>
            </a:pPr>
            <a:endParaRPr lang="cs-CZ" sz="2600" dirty="0" smtClean="0"/>
          </a:p>
          <a:p>
            <a:pPr marL="0" indent="0" algn="just" eaLnBrk="1" hangingPunct="1">
              <a:buFont typeface="Arial" charset="0"/>
              <a:buNone/>
              <a:tabLst>
                <a:tab pos="361950" algn="l"/>
              </a:tabLst>
              <a:defRPr/>
            </a:pPr>
            <a:endParaRPr lang="cs-CZ" sz="2600" dirty="0" smtClean="0"/>
          </a:p>
          <a:p>
            <a:pPr marL="0" indent="0" algn="just" eaLnBrk="1" hangingPunct="1">
              <a:buFont typeface="Arial" charset="0"/>
              <a:buNone/>
              <a:tabLst>
                <a:tab pos="361950" algn="l"/>
              </a:tabLst>
              <a:defRPr/>
            </a:pPr>
            <a:r>
              <a:rPr lang="cs-CZ" sz="2600" dirty="0" smtClean="0"/>
              <a:t>Kolik kterých zvířat děti dostaly, když víme, že dohromady měly 33 hlav a 84 nohou? Maty to musí vypočítat, aby věděl, zda se zvíře dostane na každého a nebo zda se budou muset děti po cestě střídat. A nesmějí také zapomenout, že s nimi pojede </a:t>
            </a:r>
            <a:r>
              <a:rPr lang="cs-CZ" sz="2600" dirty="0" err="1" smtClean="0"/>
              <a:t>Krudo</a:t>
            </a:r>
            <a:r>
              <a:rPr lang="cs-CZ" sz="2600" dirty="0" smtClean="0"/>
              <a:t>.</a:t>
            </a:r>
          </a:p>
          <a:p>
            <a:pPr marL="0" indent="0" algn="just" eaLnBrk="1" hangingPunct="1">
              <a:buFont typeface="Arial" charset="0"/>
              <a:buNone/>
              <a:defRPr/>
            </a:pPr>
            <a:endParaRPr lang="cs-CZ" sz="2600" dirty="0" smtClean="0"/>
          </a:p>
          <a:p>
            <a:pPr marL="0" indent="0" algn="just" eaLnBrk="1" hangingPunct="1">
              <a:buFont typeface="Arial" charset="0"/>
              <a:buNone/>
              <a:tabLst>
                <a:tab pos="361950" algn="l"/>
              </a:tabLst>
              <a:defRPr/>
            </a:pPr>
            <a:r>
              <a:rPr lang="cs-CZ" sz="2600" b="1" dirty="0" smtClean="0"/>
              <a:t>Dokážeme </a:t>
            </a:r>
            <a:r>
              <a:rPr lang="cs-CZ" sz="2600" b="1" dirty="0" err="1" smtClean="0"/>
              <a:t>Matymu</a:t>
            </a:r>
            <a:r>
              <a:rPr lang="cs-CZ" sz="2600" b="1" dirty="0" smtClean="0"/>
              <a:t> s řešením pomoci, nebo potřebujeme znát ještě nějaké údaje?</a:t>
            </a:r>
          </a:p>
          <a:p>
            <a:pPr marL="0" indent="0" algn="just" eaLnBrk="1" hangingPunct="1">
              <a:buFont typeface="Arial" charset="0"/>
              <a:buNone/>
              <a:defRPr/>
            </a:pPr>
            <a:endParaRPr lang="cs-CZ" sz="2600" dirty="0" smtClean="0"/>
          </a:p>
          <a:p>
            <a:pPr marL="0" indent="0" algn="just" eaLnBrk="1" hangingPunct="1">
              <a:buFont typeface="Arial" charset="0"/>
              <a:buNone/>
              <a:defRPr/>
            </a:pPr>
            <a:endParaRPr lang="cs-CZ" sz="2600" dirty="0" smtClean="0"/>
          </a:p>
          <a:p>
            <a:pPr eaLnBrk="1" hangingPunct="1">
              <a:defRPr/>
            </a:pPr>
            <a:endParaRPr lang="cs-CZ" dirty="0"/>
          </a:p>
        </p:txBody>
      </p:sp>
      <p:pic>
        <p:nvPicPr>
          <p:cNvPr id="34819" name="Picture 5" descr="D:\Dokumenty\škola\TUL\národka\4. ročník\LS\MX2M\obrázky\Upravené\Mates_uloha.JPG"/>
          <p:cNvPicPr>
            <a:picLocks noChangeAspect="1" noChangeArrowheads="1"/>
          </p:cNvPicPr>
          <p:nvPr/>
        </p:nvPicPr>
        <p:blipFill>
          <a:blip r:embed="rId2" cstate="print"/>
          <a:srcRect/>
          <a:stretch>
            <a:fillRect/>
          </a:stretch>
        </p:blipFill>
        <p:spPr bwMode="auto">
          <a:xfrm>
            <a:off x="8008938" y="-3175"/>
            <a:ext cx="1127125" cy="1400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398463"/>
            <a:ext cx="8229600" cy="6207125"/>
          </a:xfrm>
        </p:spPr>
        <p:txBody>
          <a:bodyPr/>
          <a:lstStyle/>
          <a:p>
            <a:pPr marL="361950" indent="-361950" algn="just" eaLnBrk="1" hangingPunct="1">
              <a:buSzPct val="80000"/>
              <a:buFont typeface="Wingdings" pitchFamily="2" charset="2"/>
              <a:buChar char="Ø"/>
              <a:defRPr/>
            </a:pPr>
            <a:r>
              <a:rPr lang="cs-CZ" sz="2600" dirty="0" smtClean="0">
                <a:cs typeface="Times New Roman"/>
              </a:rPr>
              <a:t>V tuto chvíli nedokážeme řešení určit, protože nevíme, kolika zvířatům „přiřadit“ nohy. </a:t>
            </a:r>
          </a:p>
          <a:p>
            <a:pPr marL="361950" indent="-361950" algn="just" eaLnBrk="1" hangingPunct="1">
              <a:buSzPct val="80000"/>
              <a:buFont typeface="Wingdings" pitchFamily="2" charset="2"/>
              <a:buChar char="Ø"/>
              <a:defRPr/>
            </a:pPr>
            <a:r>
              <a:rPr lang="cs-CZ" sz="2600" dirty="0" err="1" smtClean="0">
                <a:cs typeface="Times New Roman"/>
              </a:rPr>
              <a:t>Krudo</a:t>
            </a:r>
            <a:r>
              <a:rPr lang="cs-CZ" sz="2600" dirty="0" smtClean="0">
                <a:cs typeface="Times New Roman"/>
              </a:rPr>
              <a:t> nám tedy později prozradil, že mezi zvířaty bylo 6 </a:t>
            </a:r>
            <a:r>
              <a:rPr lang="cs-CZ" sz="2600" dirty="0" err="1" smtClean="0">
                <a:cs typeface="Times New Roman"/>
              </a:rPr>
              <a:t>alvíků</a:t>
            </a:r>
            <a:r>
              <a:rPr lang="cs-CZ" sz="2600" dirty="0" smtClean="0">
                <a:cs typeface="Times New Roman"/>
              </a:rPr>
              <a:t>.</a:t>
            </a:r>
            <a:endParaRPr lang="cs-CZ" sz="2600" dirty="0" smtClean="0"/>
          </a:p>
          <a:p>
            <a:pPr marL="90488" indent="0" algn="ctr" eaLnBrk="1" fontAlgn="auto" hangingPunct="1">
              <a:spcBef>
                <a:spcPts val="0"/>
              </a:spcBef>
              <a:spcAft>
                <a:spcPts val="0"/>
              </a:spcAft>
              <a:buFont typeface="Arial" pitchFamily="34" charset="0"/>
              <a:buNone/>
              <a:tabLst>
                <a:tab pos="1162050" algn="l"/>
              </a:tabLst>
              <a:defRPr/>
            </a:pPr>
            <a:endParaRPr lang="cs-CZ" sz="4000" b="1" dirty="0" smtClean="0"/>
          </a:p>
          <a:p>
            <a:pPr marL="90488" indent="0" algn="ctr" eaLnBrk="1" fontAlgn="auto" hangingPunct="1">
              <a:spcBef>
                <a:spcPts val="0"/>
              </a:spcBef>
              <a:spcAft>
                <a:spcPts val="0"/>
              </a:spcAft>
              <a:buFont typeface="Arial" pitchFamily="34" charset="0"/>
              <a:buNone/>
              <a:tabLst>
                <a:tab pos="1162050" algn="l"/>
              </a:tabLst>
              <a:defRPr/>
            </a:pPr>
            <a:r>
              <a:rPr lang="cs-CZ" sz="3600" b="1" dirty="0" smtClean="0"/>
              <a:t>Zápis</a:t>
            </a:r>
          </a:p>
          <a:p>
            <a:pPr marL="90488" indent="0" algn="just" eaLnBrk="1" fontAlgn="auto" hangingPunct="1">
              <a:spcBef>
                <a:spcPts val="0"/>
              </a:spcBef>
              <a:spcAft>
                <a:spcPts val="0"/>
              </a:spcAft>
              <a:buFont typeface="Arial" pitchFamily="34" charset="0"/>
              <a:buNone/>
              <a:tabLst>
                <a:tab pos="1162050" algn="l"/>
              </a:tabLst>
              <a:defRPr/>
            </a:pPr>
            <a:endParaRPr lang="cs-CZ" sz="2800" dirty="0" smtClean="0"/>
          </a:p>
          <a:p>
            <a:pPr marL="90488" indent="0" algn="just" eaLnBrk="1" fontAlgn="auto" hangingPunct="1">
              <a:spcBef>
                <a:spcPts val="600"/>
              </a:spcBef>
              <a:spcAft>
                <a:spcPts val="0"/>
              </a:spcAft>
              <a:buFont typeface="Arial" pitchFamily="34" charset="0"/>
              <a:buNone/>
              <a:tabLst>
                <a:tab pos="1162050" algn="l"/>
              </a:tabLst>
              <a:defRPr/>
            </a:pPr>
            <a:r>
              <a:rPr lang="cs-CZ" sz="2600" dirty="0" err="1" smtClean="0"/>
              <a:t>Alvíků</a:t>
            </a:r>
            <a:r>
              <a:rPr lang="cs-CZ" sz="2600" dirty="0" smtClean="0"/>
              <a:t> 	… 6</a:t>
            </a:r>
          </a:p>
          <a:p>
            <a:pPr marL="90488" indent="0" algn="just" eaLnBrk="1" fontAlgn="auto" hangingPunct="1">
              <a:spcBef>
                <a:spcPts val="600"/>
              </a:spcBef>
              <a:spcAft>
                <a:spcPts val="0"/>
              </a:spcAft>
              <a:buFont typeface="Arial" pitchFamily="34" charset="0"/>
              <a:buNone/>
              <a:tabLst>
                <a:tab pos="1162050" algn="l"/>
              </a:tabLst>
              <a:defRPr/>
            </a:pPr>
            <a:r>
              <a:rPr lang="cs-CZ" sz="2600" dirty="0" err="1" smtClean="0"/>
              <a:t>Šrosů</a:t>
            </a:r>
            <a:r>
              <a:rPr lang="cs-CZ" sz="2600" dirty="0" smtClean="0"/>
              <a:t>  	… ?</a:t>
            </a:r>
          </a:p>
          <a:p>
            <a:pPr marL="90488" indent="0" algn="just" eaLnBrk="1" fontAlgn="auto" hangingPunct="1">
              <a:spcBef>
                <a:spcPts val="600"/>
              </a:spcBef>
              <a:spcAft>
                <a:spcPts val="0"/>
              </a:spcAft>
              <a:buFont typeface="Arial" pitchFamily="34" charset="0"/>
              <a:buNone/>
              <a:tabLst>
                <a:tab pos="1162050" algn="l"/>
              </a:tabLst>
              <a:defRPr/>
            </a:pPr>
            <a:r>
              <a:rPr lang="cs-CZ" sz="2600" dirty="0" smtClean="0"/>
              <a:t>Bloudů 	… ?</a:t>
            </a:r>
          </a:p>
          <a:p>
            <a:pPr marL="90488" indent="0" algn="just" eaLnBrk="1" fontAlgn="auto" hangingPunct="1">
              <a:spcBef>
                <a:spcPts val="600"/>
              </a:spcBef>
              <a:spcAft>
                <a:spcPts val="0"/>
              </a:spcAft>
              <a:buFont typeface="Arial" pitchFamily="34" charset="0"/>
              <a:buNone/>
              <a:tabLst>
                <a:tab pos="1433513" algn="l"/>
              </a:tabLst>
              <a:defRPr/>
            </a:pPr>
            <a:r>
              <a:rPr lang="cs-CZ" sz="2600" dirty="0" smtClean="0"/>
              <a:t>Celkem …	33 hlav</a:t>
            </a:r>
          </a:p>
          <a:p>
            <a:pPr marL="90488" indent="0" algn="just" eaLnBrk="1" fontAlgn="auto" hangingPunct="1">
              <a:spcBef>
                <a:spcPts val="600"/>
              </a:spcBef>
              <a:spcAft>
                <a:spcPts val="0"/>
              </a:spcAft>
              <a:buFont typeface="Arial" pitchFamily="34" charset="0"/>
              <a:buNone/>
              <a:tabLst>
                <a:tab pos="1162050" algn="l"/>
                <a:tab pos="1433513" algn="l"/>
              </a:tabLst>
              <a:defRPr/>
            </a:pPr>
            <a:r>
              <a:rPr lang="cs-CZ" sz="2600" dirty="0" smtClean="0"/>
              <a:t>	…	84 nohou</a:t>
            </a:r>
          </a:p>
          <a:p>
            <a:pPr>
              <a:defRPr/>
            </a:pPr>
            <a:endParaRPr lang="cs-CZ" dirty="0" smtClean="0"/>
          </a:p>
          <a:p>
            <a:pPr>
              <a:defRPr/>
            </a:pPr>
            <a:endParaRPr lang="cs-C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Nadpis 1"/>
          <p:cNvSpPr>
            <a:spLocks noGrp="1"/>
          </p:cNvSpPr>
          <p:nvPr>
            <p:ph type="title"/>
          </p:nvPr>
        </p:nvSpPr>
        <p:spPr>
          <a:xfrm>
            <a:off x="457200" y="274638"/>
            <a:ext cx="8229600" cy="635000"/>
          </a:xfrm>
        </p:spPr>
        <p:txBody>
          <a:bodyPr/>
          <a:lstStyle/>
          <a:p>
            <a:pPr eaLnBrk="1" hangingPunct="1"/>
            <a:r>
              <a:rPr lang="cs-CZ" sz="3600" b="1" smtClean="0"/>
              <a:t>1. řešení – názorné</a:t>
            </a:r>
            <a:endParaRPr lang="cs-CZ" sz="3600" smtClean="0"/>
          </a:p>
        </p:txBody>
      </p:sp>
      <p:sp>
        <p:nvSpPr>
          <p:cNvPr id="3" name="Zástupný symbol pro obsah 2"/>
          <p:cNvSpPr>
            <a:spLocks noGrp="1"/>
          </p:cNvSpPr>
          <p:nvPr>
            <p:ph idx="1"/>
          </p:nvPr>
        </p:nvSpPr>
        <p:spPr>
          <a:xfrm>
            <a:off x="457200" y="1092200"/>
            <a:ext cx="8229600" cy="5033963"/>
          </a:xfrm>
        </p:spPr>
        <p:txBody>
          <a:bodyPr/>
          <a:lstStyle/>
          <a:p>
            <a:pPr marL="514350" indent="-514350" eaLnBrk="1" hangingPunct="1">
              <a:buFont typeface="Arial" charset="0"/>
              <a:buNone/>
              <a:defRPr/>
            </a:pPr>
            <a:r>
              <a:rPr lang="cs-CZ" sz="2400" dirty="0" smtClean="0"/>
              <a:t>6 </a:t>
            </a:r>
            <a:r>
              <a:rPr lang="cs-CZ" sz="2400" dirty="0" err="1" smtClean="0"/>
              <a:t>alvíků</a:t>
            </a:r>
            <a:r>
              <a:rPr lang="cs-CZ" sz="2400" dirty="0" smtClean="0"/>
              <a:t> dáme stranou (nemají nohy)</a:t>
            </a:r>
          </a:p>
          <a:p>
            <a:pPr marL="514350" indent="-514350" algn="ctr" eaLnBrk="1" hangingPunct="1">
              <a:buFont typeface="Arial" charset="0"/>
              <a:buAutoNum type="arabicPeriod"/>
              <a:defRPr/>
            </a:pPr>
            <a:endParaRPr lang="cs-CZ" sz="2400" b="1" dirty="0" smtClean="0"/>
          </a:p>
          <a:p>
            <a:pPr marL="514350" indent="-514350" algn="ctr" eaLnBrk="1" hangingPunct="1">
              <a:buFont typeface="Arial" charset="0"/>
              <a:buAutoNum type="arabicPeriod"/>
              <a:defRPr/>
            </a:pPr>
            <a:endParaRPr lang="cs-CZ" sz="2400" b="1" dirty="0" smtClean="0"/>
          </a:p>
          <a:p>
            <a:pPr marL="514350" indent="-514350" algn="ctr" eaLnBrk="1" hangingPunct="1">
              <a:buFont typeface="Arial" charset="0"/>
              <a:buAutoNum type="arabicPeriod"/>
              <a:defRPr/>
            </a:pPr>
            <a:endParaRPr lang="cs-CZ" sz="2400" b="1" dirty="0" smtClean="0"/>
          </a:p>
          <a:p>
            <a:pPr marL="514350" indent="-514350" algn="ctr" eaLnBrk="1" hangingPunct="1">
              <a:buFont typeface="Arial" charset="0"/>
              <a:buAutoNum type="arabicPeriod"/>
              <a:defRPr/>
            </a:pPr>
            <a:endParaRPr lang="cs-CZ" sz="2400" b="1" dirty="0" smtClean="0"/>
          </a:p>
          <a:p>
            <a:pPr marL="514350" indent="-514350" algn="ctr" eaLnBrk="1" hangingPunct="1">
              <a:buFont typeface="Arial" charset="0"/>
              <a:buAutoNum type="arabicPeriod"/>
              <a:defRPr/>
            </a:pPr>
            <a:endParaRPr lang="cs-CZ" sz="2400" b="1" dirty="0" smtClean="0"/>
          </a:p>
          <a:p>
            <a:pPr marL="514350" indent="-514350" eaLnBrk="1" hangingPunct="1">
              <a:buFont typeface="Arial" charset="0"/>
              <a:buNone/>
              <a:defRPr/>
            </a:pPr>
            <a:endParaRPr lang="cs-CZ" sz="2400" dirty="0" smtClean="0"/>
          </a:p>
          <a:p>
            <a:pPr marL="514350" indent="-514350" eaLnBrk="1" hangingPunct="1">
              <a:buFont typeface="Arial" charset="0"/>
              <a:buNone/>
              <a:defRPr/>
            </a:pPr>
            <a:endParaRPr lang="cs-CZ" sz="2400" dirty="0" smtClean="0"/>
          </a:p>
          <a:p>
            <a:pPr marL="514350" indent="-514350" eaLnBrk="1" hangingPunct="1">
              <a:buFont typeface="Arial" charset="0"/>
              <a:buNone/>
              <a:defRPr/>
            </a:pPr>
            <a:endParaRPr lang="cs-CZ" sz="2400" dirty="0" smtClean="0"/>
          </a:p>
          <a:p>
            <a:pPr marL="514350" indent="-514350" eaLnBrk="1" hangingPunct="1">
              <a:buFont typeface="Arial" charset="0"/>
              <a:buNone/>
              <a:defRPr/>
            </a:pPr>
            <a:r>
              <a:rPr lang="cs-CZ" sz="2400" b="1" dirty="0" smtClean="0"/>
              <a:t>Kolik nohou nám ještě zbývá přiřadit?</a:t>
            </a:r>
          </a:p>
          <a:p>
            <a:pPr marL="514350" indent="-514350" eaLnBrk="1" hangingPunct="1">
              <a:buFont typeface="Arial" charset="0"/>
              <a:buNone/>
              <a:defRPr/>
            </a:pPr>
            <a:r>
              <a:rPr lang="cs-CZ" sz="2400" dirty="0" smtClean="0"/>
              <a:t>84 – 27 . 2 = 84 – 54 = 30</a:t>
            </a:r>
          </a:p>
          <a:p>
            <a:pPr eaLnBrk="1" hangingPunct="1">
              <a:buFont typeface="Arial" charset="0"/>
              <a:buNone/>
              <a:defRPr/>
            </a:pPr>
            <a:endParaRPr lang="cs-CZ" sz="2400" dirty="0"/>
          </a:p>
        </p:txBody>
      </p:sp>
      <p:pic>
        <p:nvPicPr>
          <p:cNvPr id="36868" name="Picture 2"/>
          <p:cNvPicPr>
            <a:picLocks noChangeAspect="1" noChangeArrowheads="1"/>
          </p:cNvPicPr>
          <p:nvPr/>
        </p:nvPicPr>
        <p:blipFill>
          <a:blip r:embed="rId2" cstate="print"/>
          <a:srcRect/>
          <a:stretch>
            <a:fillRect/>
          </a:stretch>
        </p:blipFill>
        <p:spPr bwMode="auto">
          <a:xfrm>
            <a:off x="555625" y="1577975"/>
            <a:ext cx="5999163" cy="500063"/>
          </a:xfrm>
          <a:prstGeom prst="rect">
            <a:avLst/>
          </a:prstGeom>
          <a:noFill/>
          <a:ln w="9525">
            <a:noFill/>
            <a:miter lim="800000"/>
            <a:headEnd/>
            <a:tailEnd/>
          </a:ln>
        </p:spPr>
      </p:pic>
      <p:pic>
        <p:nvPicPr>
          <p:cNvPr id="36869" name="Picture 4"/>
          <p:cNvPicPr>
            <a:picLocks noChangeAspect="1" noChangeArrowheads="1"/>
          </p:cNvPicPr>
          <p:nvPr/>
        </p:nvPicPr>
        <p:blipFill>
          <a:blip r:embed="rId3" cstate="print"/>
          <a:srcRect/>
          <a:stretch>
            <a:fillRect/>
          </a:stretch>
        </p:blipFill>
        <p:spPr bwMode="auto">
          <a:xfrm>
            <a:off x="482600" y="2543175"/>
            <a:ext cx="4848225" cy="1981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28625" y="325438"/>
            <a:ext cx="8229600" cy="6243637"/>
          </a:xfrm>
        </p:spPr>
        <p:txBody>
          <a:bodyPr/>
          <a:lstStyle/>
          <a:p>
            <a:pPr eaLnBrk="1" hangingPunct="1">
              <a:buFont typeface="Arial" charset="0"/>
              <a:buNone/>
              <a:defRPr/>
            </a:pPr>
            <a:r>
              <a:rPr lang="cs-CZ" sz="2400" dirty="0" smtClean="0"/>
              <a:t>Přiřadíme zbylých 30 nohou  </a:t>
            </a:r>
          </a:p>
          <a:p>
            <a:pPr eaLnBrk="1" hangingPunct="1">
              <a:buFont typeface="Arial" charset="0"/>
              <a:buNone/>
              <a:defRPr/>
            </a:pPr>
            <a:endParaRPr lang="cs-CZ" dirty="0" smtClean="0"/>
          </a:p>
          <a:p>
            <a:pPr eaLnBrk="1" hangingPunct="1">
              <a:buFont typeface="Arial" charset="0"/>
              <a:buNone/>
              <a:defRPr/>
            </a:pPr>
            <a:endParaRPr lang="cs-CZ" dirty="0" smtClean="0"/>
          </a:p>
          <a:p>
            <a:pPr eaLnBrk="1" hangingPunct="1">
              <a:buFont typeface="Arial" charset="0"/>
              <a:buNone/>
              <a:defRPr/>
            </a:pPr>
            <a:endParaRPr lang="cs-CZ" dirty="0" smtClean="0"/>
          </a:p>
          <a:p>
            <a:pPr eaLnBrk="1" hangingPunct="1">
              <a:buFont typeface="Arial" charset="0"/>
              <a:buNone/>
              <a:defRPr/>
            </a:pPr>
            <a:endParaRPr lang="cs-CZ" dirty="0" smtClean="0"/>
          </a:p>
          <a:p>
            <a:pPr eaLnBrk="1" hangingPunct="1">
              <a:buFont typeface="Arial" charset="0"/>
              <a:buNone/>
              <a:defRPr/>
            </a:pPr>
            <a:endParaRPr lang="cs-CZ" dirty="0" smtClean="0"/>
          </a:p>
          <a:p>
            <a:pPr eaLnBrk="1" hangingPunct="1">
              <a:buFont typeface="Arial" charset="0"/>
              <a:buNone/>
              <a:defRPr/>
            </a:pPr>
            <a:r>
              <a:rPr lang="cs-CZ" sz="2400" dirty="0" smtClean="0"/>
              <a:t>		</a:t>
            </a:r>
          </a:p>
          <a:p>
            <a:pPr eaLnBrk="1" hangingPunct="1">
              <a:buFont typeface="Arial" charset="0"/>
              <a:buNone/>
              <a:defRPr/>
            </a:pPr>
            <a:r>
              <a:rPr lang="cs-CZ" sz="2400" dirty="0" smtClean="0"/>
              <a:t>		= 15 </a:t>
            </a:r>
          </a:p>
          <a:p>
            <a:pPr eaLnBrk="1" hangingPunct="1">
              <a:buFont typeface="Arial" charset="0"/>
              <a:buNone/>
              <a:defRPr/>
            </a:pPr>
            <a:endParaRPr lang="cs-CZ" sz="2400" dirty="0" smtClean="0"/>
          </a:p>
          <a:p>
            <a:pPr eaLnBrk="1" hangingPunct="1">
              <a:buFont typeface="Arial" charset="0"/>
              <a:buNone/>
              <a:defRPr/>
            </a:pPr>
            <a:r>
              <a:rPr lang="cs-CZ" sz="2400" dirty="0" smtClean="0"/>
              <a:t>		= 12</a:t>
            </a:r>
          </a:p>
          <a:p>
            <a:pPr eaLnBrk="1" hangingPunct="1">
              <a:buFont typeface="Arial" charset="0"/>
              <a:buNone/>
              <a:defRPr/>
            </a:pPr>
            <a:endParaRPr lang="cs-CZ" dirty="0" smtClean="0"/>
          </a:p>
          <a:p>
            <a:pPr marL="0" indent="0" eaLnBrk="1" hangingPunct="1">
              <a:buFont typeface="Arial" charset="0"/>
              <a:buNone/>
              <a:defRPr/>
            </a:pPr>
            <a:r>
              <a:rPr lang="cs-CZ" sz="2400" b="1" dirty="0" smtClean="0"/>
              <a:t>Odpověď: </a:t>
            </a:r>
            <a:r>
              <a:rPr lang="cs-CZ" sz="2400" dirty="0" smtClean="0"/>
              <a:t>Děti dostaly 15 bloudů, 12 </a:t>
            </a:r>
            <a:r>
              <a:rPr lang="cs-CZ" sz="2400" dirty="0" err="1" smtClean="0"/>
              <a:t>šrosů</a:t>
            </a:r>
            <a:r>
              <a:rPr lang="cs-CZ" sz="2400" dirty="0" smtClean="0"/>
              <a:t> a 6 </a:t>
            </a:r>
            <a:r>
              <a:rPr lang="cs-CZ" sz="2400" dirty="0" err="1" smtClean="0"/>
              <a:t>alvíků</a:t>
            </a:r>
            <a:r>
              <a:rPr lang="cs-CZ" sz="2400" dirty="0" smtClean="0"/>
              <a:t>.</a:t>
            </a:r>
          </a:p>
          <a:p>
            <a:pPr eaLnBrk="1" hangingPunct="1">
              <a:buFont typeface="Arial" charset="0"/>
              <a:buNone/>
              <a:defRPr/>
            </a:pPr>
            <a:endParaRPr lang="cs-CZ" dirty="0"/>
          </a:p>
        </p:txBody>
      </p:sp>
      <p:pic>
        <p:nvPicPr>
          <p:cNvPr id="37891" name="Picture 3"/>
          <p:cNvPicPr>
            <a:picLocks noChangeAspect="1" noChangeArrowheads="1"/>
          </p:cNvPicPr>
          <p:nvPr/>
        </p:nvPicPr>
        <p:blipFill>
          <a:blip r:embed="rId2" cstate="print"/>
          <a:srcRect/>
          <a:stretch>
            <a:fillRect/>
          </a:stretch>
        </p:blipFill>
        <p:spPr bwMode="auto">
          <a:xfrm>
            <a:off x="519113" y="873125"/>
            <a:ext cx="5915025" cy="2587625"/>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714375" y="3829050"/>
            <a:ext cx="514350" cy="847725"/>
          </a:xfrm>
          <a:prstGeom prst="rect">
            <a:avLst/>
          </a:prstGeom>
          <a:solidFill>
            <a:schemeClr val="tx1">
              <a:lumMod val="65000"/>
              <a:lumOff val="35000"/>
            </a:schemeClr>
          </a:solidFill>
          <a:ln w="9525">
            <a:noFill/>
            <a:miter lim="800000"/>
            <a:headEnd/>
            <a:tailEnd/>
          </a:ln>
          <a:effectLst/>
        </p:spPr>
      </p:pic>
      <p:pic>
        <p:nvPicPr>
          <p:cNvPr id="37893" name="Picture 4"/>
          <p:cNvPicPr>
            <a:picLocks noChangeAspect="1" noChangeArrowheads="1"/>
          </p:cNvPicPr>
          <p:nvPr/>
        </p:nvPicPr>
        <p:blipFill>
          <a:blip r:embed="rId4" cstate="print"/>
          <a:srcRect/>
          <a:stretch>
            <a:fillRect/>
          </a:stretch>
        </p:blipFill>
        <p:spPr bwMode="auto">
          <a:xfrm>
            <a:off x="687388" y="4862513"/>
            <a:ext cx="561975" cy="647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89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434975"/>
            <a:ext cx="8229600" cy="5691188"/>
          </a:xfrm>
        </p:spPr>
        <p:txBody>
          <a:bodyPr/>
          <a:lstStyle/>
          <a:p>
            <a:pPr marL="0" indent="0" algn="just">
              <a:buFont typeface="Arial" charset="0"/>
              <a:buNone/>
              <a:defRPr/>
            </a:pPr>
            <a:r>
              <a:rPr lang="cs-CZ" sz="2600" b="1" dirty="0" smtClean="0"/>
              <a:t>Budou dětem tato zvířata stačit nebo se budou muset během cesty střídat?</a:t>
            </a:r>
          </a:p>
          <a:p>
            <a:pPr marL="0" indent="0">
              <a:buFont typeface="Arial" charset="0"/>
              <a:buNone/>
              <a:defRPr/>
            </a:pPr>
            <a:endParaRPr lang="cs-CZ" sz="2600" b="1" dirty="0" smtClean="0"/>
          </a:p>
          <a:p>
            <a:pPr marL="0" indent="0">
              <a:buFont typeface="Arial" charset="0"/>
              <a:buNone/>
              <a:tabLst>
                <a:tab pos="1885950" algn="l"/>
              </a:tabLst>
              <a:defRPr/>
            </a:pPr>
            <a:r>
              <a:rPr lang="cs-CZ" sz="2600" dirty="0" smtClean="0">
                <a:latin typeface="+mj-lt"/>
                <a:cs typeface="Times New Roman"/>
              </a:rPr>
              <a:t>Zvířat ………... 	15 + 12 = 27</a:t>
            </a:r>
          </a:p>
          <a:p>
            <a:pPr marL="0" indent="0">
              <a:buFont typeface="Arial" charset="0"/>
              <a:buNone/>
              <a:tabLst>
                <a:tab pos="1885950" algn="l"/>
              </a:tabLst>
              <a:defRPr/>
            </a:pPr>
            <a:r>
              <a:rPr lang="cs-CZ" sz="2600" dirty="0" smtClean="0">
                <a:latin typeface="+mj-lt"/>
                <a:cs typeface="Times New Roman"/>
              </a:rPr>
              <a:t>Dětí ……………	24</a:t>
            </a:r>
          </a:p>
          <a:p>
            <a:pPr marL="0" indent="0">
              <a:buFont typeface="Arial" charset="0"/>
              <a:buNone/>
              <a:tabLst>
                <a:tab pos="1885950" algn="l"/>
              </a:tabLst>
              <a:defRPr/>
            </a:pPr>
            <a:r>
              <a:rPr lang="cs-CZ" sz="2600" dirty="0" smtClean="0">
                <a:latin typeface="+mj-lt"/>
                <a:cs typeface="Times New Roman"/>
              </a:rPr>
              <a:t>Celkem lidí …	25 (s dětmi jde průvodce </a:t>
            </a:r>
            <a:r>
              <a:rPr lang="cs-CZ" sz="2600" dirty="0" err="1" smtClean="0">
                <a:latin typeface="+mj-lt"/>
                <a:cs typeface="Times New Roman"/>
              </a:rPr>
              <a:t>Krudo</a:t>
            </a:r>
            <a:r>
              <a:rPr lang="cs-CZ" sz="2600" dirty="0" smtClean="0">
                <a:latin typeface="+mj-lt"/>
                <a:cs typeface="Times New Roman"/>
              </a:rPr>
              <a:t>)</a:t>
            </a:r>
          </a:p>
          <a:p>
            <a:pPr marL="0" indent="0">
              <a:buFont typeface="Arial" charset="0"/>
              <a:buNone/>
              <a:defRPr/>
            </a:pPr>
            <a:endParaRPr lang="cs-CZ" sz="2600" dirty="0" smtClean="0">
              <a:latin typeface="+mj-lt"/>
              <a:cs typeface="Times New Roman"/>
            </a:endParaRPr>
          </a:p>
          <a:p>
            <a:pPr marL="0" indent="0">
              <a:buFont typeface="Arial" charset="0"/>
              <a:buNone/>
              <a:defRPr/>
            </a:pPr>
            <a:r>
              <a:rPr lang="cs-CZ" sz="2600" dirty="0" smtClean="0">
                <a:latin typeface="+mj-lt"/>
                <a:cs typeface="Times New Roman"/>
              </a:rPr>
              <a:t>27 </a:t>
            </a:r>
            <a:r>
              <a:rPr lang="en-US" sz="2600" dirty="0" smtClean="0">
                <a:latin typeface="+mj-lt"/>
                <a:cs typeface="Times New Roman"/>
              </a:rPr>
              <a:t>&gt;</a:t>
            </a:r>
            <a:r>
              <a:rPr lang="cs-CZ" sz="2600" dirty="0" smtClean="0">
                <a:latin typeface="+mj-lt"/>
                <a:cs typeface="Times New Roman"/>
              </a:rPr>
              <a:t> 25</a:t>
            </a:r>
          </a:p>
          <a:p>
            <a:pPr marL="0" indent="0">
              <a:buFont typeface="Arial" charset="0"/>
              <a:buNone/>
              <a:defRPr/>
            </a:pPr>
            <a:endParaRPr lang="cs-CZ" sz="2600" dirty="0" smtClean="0">
              <a:latin typeface="+mj-lt"/>
              <a:cs typeface="Times New Roman"/>
            </a:endParaRPr>
          </a:p>
          <a:p>
            <a:pPr marL="0" indent="0">
              <a:buFont typeface="Arial" charset="0"/>
              <a:buNone/>
              <a:defRPr/>
            </a:pPr>
            <a:r>
              <a:rPr lang="cs-CZ" sz="2600" b="1" dirty="0" smtClean="0">
                <a:latin typeface="+mj-lt"/>
                <a:cs typeface="Times New Roman"/>
              </a:rPr>
              <a:t>Odpověď: </a:t>
            </a:r>
            <a:r>
              <a:rPr lang="cs-CZ" sz="2600" dirty="0" smtClean="0">
                <a:latin typeface="+mj-lt"/>
                <a:cs typeface="Times New Roman"/>
              </a:rPr>
              <a:t>Dětem budou zvířata stačit.</a:t>
            </a:r>
            <a:endParaRPr lang="cs-CZ" sz="26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Nadpis 1"/>
          <p:cNvSpPr>
            <a:spLocks noGrp="1"/>
          </p:cNvSpPr>
          <p:nvPr>
            <p:ph type="title"/>
          </p:nvPr>
        </p:nvSpPr>
        <p:spPr>
          <a:xfrm>
            <a:off x="457200" y="274638"/>
            <a:ext cx="8229600" cy="635000"/>
          </a:xfrm>
        </p:spPr>
        <p:txBody>
          <a:bodyPr/>
          <a:lstStyle/>
          <a:p>
            <a:pPr eaLnBrk="1" hangingPunct="1"/>
            <a:r>
              <a:rPr lang="cs-CZ" sz="3600" b="1" smtClean="0"/>
              <a:t>2. řešení – výpočet úvahou</a:t>
            </a:r>
            <a:endParaRPr lang="cs-CZ" sz="3600" smtClean="0"/>
          </a:p>
        </p:txBody>
      </p:sp>
      <p:sp>
        <p:nvSpPr>
          <p:cNvPr id="3" name="Zástupný symbol pro obsah 2"/>
          <p:cNvSpPr>
            <a:spLocks noGrp="1"/>
          </p:cNvSpPr>
          <p:nvPr>
            <p:ph idx="1"/>
          </p:nvPr>
        </p:nvSpPr>
        <p:spPr>
          <a:xfrm>
            <a:off x="300038" y="1165225"/>
            <a:ext cx="8543925" cy="5330825"/>
          </a:xfrm>
        </p:spPr>
        <p:txBody>
          <a:bodyPr/>
          <a:lstStyle/>
          <a:p>
            <a:pPr marL="361950" indent="-361950" algn="just" eaLnBrk="1" fontAlgn="auto" hangingPunct="1">
              <a:spcAft>
                <a:spcPts val="0"/>
              </a:spcAft>
              <a:buSzPct val="80000"/>
              <a:buFont typeface="Wingdings" pitchFamily="2" charset="2"/>
              <a:buChar char="Ø"/>
              <a:defRPr/>
            </a:pPr>
            <a:r>
              <a:rPr lang="cs-CZ" sz="2600" dirty="0" err="1" smtClean="0"/>
              <a:t>Alvíky</a:t>
            </a:r>
            <a:r>
              <a:rPr lang="cs-CZ" sz="2600" dirty="0" smtClean="0"/>
              <a:t> zatím nebereme v úvahu, protože nemají nohy. </a:t>
            </a:r>
          </a:p>
          <a:p>
            <a:pPr marL="361950" indent="-361950" algn="just" eaLnBrk="1" fontAlgn="auto" hangingPunct="1">
              <a:spcAft>
                <a:spcPts val="0"/>
              </a:spcAft>
              <a:buSzPct val="80000"/>
              <a:buFont typeface="Wingdings" pitchFamily="2" charset="2"/>
              <a:buChar char="Ø"/>
              <a:defRPr/>
            </a:pPr>
            <a:r>
              <a:rPr lang="cs-CZ" sz="2600" dirty="0" smtClean="0"/>
              <a:t>Zbylá zvířata mají minimálně 2 nohy.</a:t>
            </a:r>
          </a:p>
          <a:p>
            <a:pPr marL="0" indent="0" eaLnBrk="1" fontAlgn="auto" hangingPunct="1">
              <a:spcAft>
                <a:spcPts val="0"/>
              </a:spcAft>
              <a:buFont typeface="Wingdings 2"/>
              <a:buNone/>
              <a:tabLst>
                <a:tab pos="361950" algn="l"/>
              </a:tabLst>
              <a:defRPr/>
            </a:pPr>
            <a:r>
              <a:rPr lang="cs-CZ" sz="2600" dirty="0" smtClean="0"/>
              <a:t>	</a:t>
            </a:r>
            <a:endParaRPr lang="cs-CZ" sz="2600" dirty="0" smtClean="0">
              <a:latin typeface="Times New Roman"/>
              <a:cs typeface="Times New Roman"/>
            </a:endParaRPr>
          </a:p>
          <a:p>
            <a:pPr marL="0" indent="0" eaLnBrk="1" fontAlgn="auto" hangingPunct="1">
              <a:spcAft>
                <a:spcPts val="0"/>
              </a:spcAft>
              <a:buFont typeface="Wingdings 2"/>
              <a:buNone/>
              <a:tabLst>
                <a:tab pos="361950" algn="l"/>
              </a:tabLst>
              <a:defRPr/>
            </a:pPr>
            <a:r>
              <a:rPr lang="cs-CZ" sz="2600" dirty="0" smtClean="0">
                <a:latin typeface="+mj-lt"/>
                <a:cs typeface="Times New Roman"/>
              </a:rPr>
              <a:t>Kolik by bylo dvounohých zvířat? </a:t>
            </a:r>
          </a:p>
          <a:p>
            <a:pPr marL="0" indent="0" eaLnBrk="1" fontAlgn="auto" hangingPunct="1">
              <a:spcAft>
                <a:spcPts val="0"/>
              </a:spcAft>
              <a:buFont typeface="Wingdings 2"/>
              <a:buNone/>
              <a:tabLst>
                <a:tab pos="361950" algn="l"/>
              </a:tabLst>
              <a:defRPr/>
            </a:pPr>
            <a:r>
              <a:rPr lang="cs-CZ" sz="2600" dirty="0" smtClean="0">
                <a:latin typeface="+mj-lt"/>
              </a:rPr>
              <a:t>84 : 2 = 42</a:t>
            </a:r>
          </a:p>
          <a:p>
            <a:pPr marL="0" indent="0" eaLnBrk="1" fontAlgn="auto" hangingPunct="1">
              <a:spcAft>
                <a:spcPts val="0"/>
              </a:spcAft>
              <a:buFont typeface="Wingdings 2"/>
              <a:buNone/>
              <a:defRPr/>
            </a:pPr>
            <a:endParaRPr lang="cs-CZ" sz="2600" dirty="0" smtClean="0"/>
          </a:p>
          <a:p>
            <a:pPr marL="0" indent="0" algn="just" eaLnBrk="1" fontAlgn="auto" hangingPunct="1">
              <a:spcAft>
                <a:spcPts val="0"/>
              </a:spcAft>
              <a:buFont typeface="Wingdings 2"/>
              <a:buNone/>
              <a:defRPr/>
            </a:pPr>
            <a:r>
              <a:rPr lang="cs-CZ" sz="2600" dirty="0" smtClean="0"/>
              <a:t>Děti však dostaly dvounohých nebo čtyřnohých zvířat dohromady 27, z čehož vyplývá, že čtyřnohých zvířat musí být 15 (42 – 27). </a:t>
            </a:r>
          </a:p>
          <a:p>
            <a:pPr marL="0" indent="0" eaLnBrk="1" fontAlgn="auto" hangingPunct="1">
              <a:spcAft>
                <a:spcPts val="0"/>
              </a:spcAft>
              <a:buFont typeface="Wingdings 2"/>
              <a:buNone/>
              <a:defRPr/>
            </a:pPr>
            <a:endParaRPr lang="cs-CZ" sz="2600" dirty="0" smtClean="0"/>
          </a:p>
          <a:p>
            <a:pPr marL="0" indent="0" eaLnBrk="1" hangingPunct="1">
              <a:buFont typeface="Arial" charset="0"/>
              <a:buNone/>
              <a:defRPr/>
            </a:pPr>
            <a:r>
              <a:rPr lang="cs-CZ" sz="2600" b="1" dirty="0" smtClean="0"/>
              <a:t>Odpověď: </a:t>
            </a:r>
            <a:r>
              <a:rPr lang="cs-CZ" sz="2600" dirty="0" smtClean="0"/>
              <a:t>Děti dostaly 15 bloudů, 12 </a:t>
            </a:r>
            <a:r>
              <a:rPr lang="cs-CZ" sz="2600" dirty="0" err="1" smtClean="0"/>
              <a:t>šrosů</a:t>
            </a:r>
            <a:r>
              <a:rPr lang="cs-CZ" sz="2600" dirty="0" smtClean="0"/>
              <a:t> a 6 </a:t>
            </a:r>
            <a:r>
              <a:rPr lang="cs-CZ" sz="2600" dirty="0" err="1" smtClean="0"/>
              <a:t>alvíků</a:t>
            </a:r>
            <a:r>
              <a:rPr lang="cs-CZ" sz="2600" dirty="0" smtClean="0"/>
              <a:t>.</a:t>
            </a:r>
          </a:p>
          <a:p>
            <a:pPr eaLnBrk="1" hangingPunct="1">
              <a:buFont typeface="Arial" charset="0"/>
              <a:buNone/>
              <a:defRPr/>
            </a:pPr>
            <a:endParaRPr lang="cs-CZ"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Nadpis 1"/>
          <p:cNvSpPr>
            <a:spLocks noGrp="1"/>
          </p:cNvSpPr>
          <p:nvPr>
            <p:ph type="title"/>
          </p:nvPr>
        </p:nvSpPr>
        <p:spPr>
          <a:xfrm>
            <a:off x="457200" y="274638"/>
            <a:ext cx="8229600" cy="708025"/>
          </a:xfrm>
        </p:spPr>
        <p:txBody>
          <a:bodyPr/>
          <a:lstStyle/>
          <a:p>
            <a:pPr eaLnBrk="1" hangingPunct="1"/>
            <a:r>
              <a:rPr lang="cs-CZ" sz="3600" b="1" smtClean="0"/>
              <a:t>3. řešení - tabulkou</a:t>
            </a:r>
          </a:p>
        </p:txBody>
      </p:sp>
      <p:sp>
        <p:nvSpPr>
          <p:cNvPr id="5" name="TextovéPole 4"/>
          <p:cNvSpPr txBox="1"/>
          <p:nvPr/>
        </p:nvSpPr>
        <p:spPr>
          <a:xfrm>
            <a:off x="373063" y="5218113"/>
            <a:ext cx="8580437" cy="769937"/>
          </a:xfrm>
          <a:prstGeom prst="rect">
            <a:avLst/>
          </a:prstGeom>
          <a:noFill/>
        </p:spPr>
        <p:txBody>
          <a:bodyPr>
            <a:spAutoFit/>
          </a:bodyPr>
          <a:lstStyle/>
          <a:p>
            <a:pPr>
              <a:defRPr/>
            </a:pPr>
            <a:r>
              <a:rPr lang="cs-CZ" sz="2600" b="1" dirty="0">
                <a:latin typeface="+mj-lt"/>
              </a:rPr>
              <a:t>Odpověď: </a:t>
            </a:r>
            <a:r>
              <a:rPr lang="cs-CZ" sz="2600" dirty="0">
                <a:latin typeface="+mj-lt"/>
              </a:rPr>
              <a:t>Děti dostaly 15 bloudů, 12 </a:t>
            </a:r>
            <a:r>
              <a:rPr lang="cs-CZ" sz="2600" dirty="0" err="1">
                <a:latin typeface="+mj-lt"/>
              </a:rPr>
              <a:t>šrosů</a:t>
            </a:r>
            <a:r>
              <a:rPr lang="cs-CZ" sz="2600" dirty="0">
                <a:latin typeface="+mj-lt"/>
              </a:rPr>
              <a:t> a 6 </a:t>
            </a:r>
            <a:r>
              <a:rPr lang="cs-CZ" sz="2600" dirty="0" err="1">
                <a:latin typeface="+mj-lt"/>
              </a:rPr>
              <a:t>alvíků</a:t>
            </a:r>
            <a:r>
              <a:rPr lang="cs-CZ" sz="2600" dirty="0">
                <a:latin typeface="+mj-lt"/>
              </a:rPr>
              <a:t>.</a:t>
            </a:r>
          </a:p>
          <a:p>
            <a:pPr>
              <a:defRPr/>
            </a:pPr>
            <a:endParaRPr lang="cs-CZ" dirty="0"/>
          </a:p>
        </p:txBody>
      </p:sp>
      <p:graphicFrame>
        <p:nvGraphicFramePr>
          <p:cNvPr id="12" name="Tabulka 11"/>
          <p:cNvGraphicFramePr>
            <a:graphicFrameLocks noGrp="1"/>
          </p:cNvGraphicFramePr>
          <p:nvPr/>
        </p:nvGraphicFramePr>
        <p:xfrm>
          <a:off x="190500" y="1227138"/>
          <a:ext cx="8617061" cy="2785755"/>
        </p:xfrm>
        <a:graphic>
          <a:graphicData uri="http://schemas.openxmlformats.org/drawingml/2006/table">
            <a:tbl>
              <a:tblPr/>
              <a:tblGrid>
                <a:gridCol w="975173"/>
                <a:gridCol w="477618"/>
                <a:gridCol w="477618"/>
                <a:gridCol w="477618"/>
                <a:gridCol w="477618"/>
                <a:gridCol w="477618"/>
                <a:gridCol w="477618"/>
                <a:gridCol w="477618"/>
                <a:gridCol w="477618"/>
                <a:gridCol w="477618"/>
                <a:gridCol w="477618"/>
                <a:gridCol w="477618"/>
                <a:gridCol w="477618"/>
                <a:gridCol w="477618"/>
                <a:gridCol w="477618"/>
                <a:gridCol w="477618"/>
                <a:gridCol w="477618"/>
              </a:tblGrid>
              <a:tr h="912825">
                <a:tc>
                  <a:txBody>
                    <a:bodyPr/>
                    <a:lstStyle/>
                    <a:p>
                      <a:pPr marL="90488" indent="0" algn="l" fontAlgn="ctr"/>
                      <a:r>
                        <a:rPr lang="cs-CZ" sz="2000" b="1" i="0" u="none" strike="noStrike" dirty="0">
                          <a:solidFill>
                            <a:srgbClr val="000000"/>
                          </a:solidFill>
                          <a:latin typeface="Calibri"/>
                        </a:rPr>
                        <a:t>počet </a:t>
                      </a:r>
                      <a:r>
                        <a:rPr lang="cs-CZ" sz="2000" b="1" i="0" u="none" strike="noStrike" dirty="0" err="1">
                          <a:solidFill>
                            <a:srgbClr val="000000"/>
                          </a:solidFill>
                          <a:latin typeface="Calibri"/>
                        </a:rPr>
                        <a:t>dvoun</a:t>
                      </a:r>
                      <a:r>
                        <a:rPr lang="cs-CZ" sz="2000" b="1" i="0" u="none" strike="noStrike" dirty="0">
                          <a:solidFill>
                            <a:srgbClr val="000000"/>
                          </a:solidFill>
                          <a:latin typeface="Calibri"/>
                        </a:rPr>
                        <a:t>. zvířat</a:t>
                      </a:r>
                    </a:p>
                  </a:txBody>
                  <a:tcPr marL="9192" marR="9192" marT="91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2300" b="0" i="0" u="none" strike="noStrike" dirty="0">
                          <a:solidFill>
                            <a:srgbClr val="000000"/>
                          </a:solidFill>
                          <a:latin typeface="Calibri"/>
                        </a:rPr>
                        <a:t>27</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2300" b="0" i="0" u="none" strike="noStrike" dirty="0">
                          <a:solidFill>
                            <a:srgbClr val="000000"/>
                          </a:solidFill>
                          <a:latin typeface="Calibri"/>
                        </a:rPr>
                        <a:t>26</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2300" b="0" i="0" u="none" strike="noStrike" dirty="0">
                          <a:solidFill>
                            <a:srgbClr val="000000"/>
                          </a:solidFill>
                          <a:latin typeface="Calibri"/>
                        </a:rPr>
                        <a:t>25</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2300" b="0" i="0" u="none" strike="noStrike" dirty="0">
                          <a:solidFill>
                            <a:srgbClr val="000000"/>
                          </a:solidFill>
                          <a:latin typeface="Calibri"/>
                        </a:rPr>
                        <a:t>24</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2300" b="0" i="0" u="none" strike="noStrike" dirty="0">
                          <a:solidFill>
                            <a:srgbClr val="000000"/>
                          </a:solidFill>
                          <a:latin typeface="Calibri"/>
                        </a:rPr>
                        <a:t>23</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2300" b="0" i="0" u="none" strike="noStrike">
                          <a:solidFill>
                            <a:srgbClr val="000000"/>
                          </a:solidFill>
                          <a:latin typeface="Calibri"/>
                        </a:rPr>
                        <a:t>22</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2300" b="0" i="0" u="none" strike="noStrike">
                          <a:solidFill>
                            <a:srgbClr val="000000"/>
                          </a:solidFill>
                          <a:latin typeface="Calibri"/>
                        </a:rPr>
                        <a:t>21</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2300" b="0" i="0" u="none" strike="noStrike">
                          <a:solidFill>
                            <a:srgbClr val="000000"/>
                          </a:solidFill>
                          <a:latin typeface="Calibri"/>
                        </a:rPr>
                        <a:t>20</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2300" b="0" i="0" u="none" strike="noStrike">
                          <a:solidFill>
                            <a:srgbClr val="000000"/>
                          </a:solidFill>
                          <a:latin typeface="Calibri"/>
                        </a:rPr>
                        <a:t>19</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2300" b="0" i="0" u="none" strike="noStrike">
                          <a:solidFill>
                            <a:srgbClr val="000000"/>
                          </a:solidFill>
                          <a:latin typeface="Calibri"/>
                        </a:rPr>
                        <a:t>18</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2300" b="0" i="0" u="none" strike="noStrike">
                          <a:solidFill>
                            <a:srgbClr val="000000"/>
                          </a:solidFill>
                          <a:latin typeface="Calibri"/>
                        </a:rPr>
                        <a:t>17</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2300" b="0" i="0" u="none" strike="noStrike">
                          <a:solidFill>
                            <a:srgbClr val="000000"/>
                          </a:solidFill>
                          <a:latin typeface="Calibri"/>
                        </a:rPr>
                        <a:t>16</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2300" b="0" i="0" u="none" strike="noStrike">
                          <a:solidFill>
                            <a:srgbClr val="000000"/>
                          </a:solidFill>
                          <a:latin typeface="Calibri"/>
                        </a:rPr>
                        <a:t>15</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2300" b="0" i="0" u="none" strike="noStrike">
                          <a:solidFill>
                            <a:srgbClr val="000000"/>
                          </a:solidFill>
                          <a:latin typeface="Calibri"/>
                        </a:rPr>
                        <a:t>14</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2300" b="0" i="0" u="none" strike="noStrike">
                          <a:solidFill>
                            <a:srgbClr val="000000"/>
                          </a:solidFill>
                          <a:latin typeface="Calibri"/>
                        </a:rPr>
                        <a:t>13</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2300" b="1" i="0" u="none" strike="noStrike">
                          <a:solidFill>
                            <a:srgbClr val="000000"/>
                          </a:solidFill>
                          <a:latin typeface="Calibri"/>
                        </a:rPr>
                        <a:t>12</a:t>
                      </a:r>
                    </a:p>
                  </a:txBody>
                  <a:tcPr marL="9192" marR="9192" marT="91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38571">
                <a:tc>
                  <a:txBody>
                    <a:bodyPr/>
                    <a:lstStyle/>
                    <a:p>
                      <a:pPr marL="90488" indent="0" algn="l" fontAlgn="ctr"/>
                      <a:r>
                        <a:rPr lang="cs-CZ" sz="2000" b="1" i="0" u="none" strike="noStrike" dirty="0">
                          <a:solidFill>
                            <a:srgbClr val="000000"/>
                          </a:solidFill>
                          <a:latin typeface="Calibri"/>
                        </a:rPr>
                        <a:t>počet </a:t>
                      </a:r>
                      <a:r>
                        <a:rPr lang="cs-CZ" sz="2000" b="1" i="0" u="none" strike="noStrike" dirty="0" err="1" smtClean="0">
                          <a:solidFill>
                            <a:srgbClr val="000000"/>
                          </a:solidFill>
                          <a:latin typeface="Calibri"/>
                        </a:rPr>
                        <a:t>čtyřn</a:t>
                      </a:r>
                      <a:r>
                        <a:rPr lang="cs-CZ" sz="2000" b="1" i="0" u="none" strike="noStrike" dirty="0" smtClean="0">
                          <a:solidFill>
                            <a:srgbClr val="000000"/>
                          </a:solidFill>
                          <a:latin typeface="Calibri"/>
                        </a:rPr>
                        <a:t>. </a:t>
                      </a:r>
                      <a:r>
                        <a:rPr lang="cs-CZ" sz="2000" b="1" i="0" u="none" strike="noStrike" dirty="0">
                          <a:solidFill>
                            <a:srgbClr val="000000"/>
                          </a:solidFill>
                          <a:latin typeface="Calibri"/>
                        </a:rPr>
                        <a:t>zvířat</a:t>
                      </a:r>
                    </a:p>
                  </a:txBody>
                  <a:tcPr marL="9192" marR="9192" marT="91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2300" b="0" i="0" u="none" strike="noStrike">
                          <a:solidFill>
                            <a:srgbClr val="000000"/>
                          </a:solidFill>
                          <a:latin typeface="Calibri"/>
                        </a:rPr>
                        <a:t>0</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2300" b="0" i="0" u="none" strike="noStrike">
                          <a:solidFill>
                            <a:srgbClr val="000000"/>
                          </a:solidFill>
                          <a:latin typeface="Calibri"/>
                        </a:rPr>
                        <a:t>1</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2300" b="0" i="0" u="none" strike="noStrike">
                          <a:solidFill>
                            <a:srgbClr val="000000"/>
                          </a:solidFill>
                          <a:latin typeface="Calibri"/>
                        </a:rPr>
                        <a:t>2</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2300" b="0" i="0" u="none" strike="noStrike">
                          <a:solidFill>
                            <a:srgbClr val="000000"/>
                          </a:solidFill>
                          <a:latin typeface="Calibri"/>
                        </a:rPr>
                        <a:t>3</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2300" b="0" i="0" u="none" strike="noStrike" dirty="0">
                          <a:solidFill>
                            <a:srgbClr val="000000"/>
                          </a:solidFill>
                          <a:latin typeface="Calibri"/>
                        </a:rPr>
                        <a:t>4</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2300" b="0" i="0" u="none" strike="noStrike" dirty="0">
                          <a:solidFill>
                            <a:srgbClr val="000000"/>
                          </a:solidFill>
                          <a:latin typeface="Calibri"/>
                        </a:rPr>
                        <a:t>5</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2300" b="0" i="0" u="none" strike="noStrike" dirty="0">
                          <a:solidFill>
                            <a:srgbClr val="000000"/>
                          </a:solidFill>
                          <a:latin typeface="Calibri"/>
                        </a:rPr>
                        <a:t>6</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2300" b="0" i="0" u="none" strike="noStrike" dirty="0">
                          <a:solidFill>
                            <a:srgbClr val="000000"/>
                          </a:solidFill>
                          <a:latin typeface="Calibri"/>
                        </a:rPr>
                        <a:t>7</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2300" b="0" i="0" u="none" strike="noStrike" dirty="0">
                          <a:solidFill>
                            <a:srgbClr val="000000"/>
                          </a:solidFill>
                          <a:latin typeface="Calibri"/>
                        </a:rPr>
                        <a:t>8</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2300" b="0" i="0" u="none" strike="noStrike" dirty="0">
                          <a:solidFill>
                            <a:srgbClr val="000000"/>
                          </a:solidFill>
                          <a:latin typeface="Calibri"/>
                        </a:rPr>
                        <a:t>9</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2300" b="0" i="0" u="none" strike="noStrike" dirty="0">
                          <a:solidFill>
                            <a:srgbClr val="000000"/>
                          </a:solidFill>
                          <a:latin typeface="Calibri"/>
                        </a:rPr>
                        <a:t>10</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2300" b="0" i="0" u="none" strike="noStrike" dirty="0">
                          <a:solidFill>
                            <a:srgbClr val="000000"/>
                          </a:solidFill>
                          <a:latin typeface="Calibri"/>
                        </a:rPr>
                        <a:t>11</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2300" b="0" i="0" u="none" strike="noStrike">
                          <a:solidFill>
                            <a:srgbClr val="000000"/>
                          </a:solidFill>
                          <a:latin typeface="Calibri"/>
                        </a:rPr>
                        <a:t>12</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2300" b="0" i="0" u="none" strike="noStrike">
                          <a:solidFill>
                            <a:srgbClr val="000000"/>
                          </a:solidFill>
                          <a:latin typeface="Calibri"/>
                        </a:rPr>
                        <a:t>13</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2300" b="0" i="0" u="none" strike="noStrike">
                          <a:solidFill>
                            <a:srgbClr val="000000"/>
                          </a:solidFill>
                          <a:latin typeface="Calibri"/>
                        </a:rPr>
                        <a:t>14</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2300" b="1" i="0" u="none" strike="noStrike">
                          <a:solidFill>
                            <a:srgbClr val="000000"/>
                          </a:solidFill>
                          <a:latin typeface="Calibri"/>
                        </a:rPr>
                        <a:t>15</a:t>
                      </a:r>
                    </a:p>
                  </a:txBody>
                  <a:tcPr marL="9192" marR="9192" marT="91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6312">
                <a:tc>
                  <a:txBody>
                    <a:bodyPr/>
                    <a:lstStyle/>
                    <a:p>
                      <a:pPr marL="90488" indent="0" algn="l" fontAlgn="ctr"/>
                      <a:r>
                        <a:rPr lang="cs-CZ" sz="2000" b="1" i="0" u="none" strike="noStrike" dirty="0">
                          <a:solidFill>
                            <a:srgbClr val="000000"/>
                          </a:solidFill>
                          <a:latin typeface="Calibri"/>
                        </a:rPr>
                        <a:t>počet nohou celkem</a:t>
                      </a:r>
                    </a:p>
                  </a:txBody>
                  <a:tcPr marL="9192" marR="9192" marT="91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2300" b="0" i="0" u="none" strike="noStrike">
                          <a:solidFill>
                            <a:srgbClr val="000000"/>
                          </a:solidFill>
                          <a:latin typeface="Calibri"/>
                        </a:rPr>
                        <a:t>54</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2300" b="0" i="0" u="none" strike="noStrike">
                          <a:solidFill>
                            <a:srgbClr val="000000"/>
                          </a:solidFill>
                          <a:latin typeface="Calibri"/>
                        </a:rPr>
                        <a:t>56</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2300" b="0" i="0" u="none" strike="noStrike">
                          <a:solidFill>
                            <a:srgbClr val="000000"/>
                          </a:solidFill>
                          <a:latin typeface="Calibri"/>
                        </a:rPr>
                        <a:t>58</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2300" b="0" i="0" u="none" strike="noStrike">
                          <a:solidFill>
                            <a:srgbClr val="000000"/>
                          </a:solidFill>
                          <a:latin typeface="Calibri"/>
                        </a:rPr>
                        <a:t>60</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2300" b="0" i="0" u="none" strike="noStrike">
                          <a:solidFill>
                            <a:srgbClr val="000000"/>
                          </a:solidFill>
                          <a:latin typeface="Calibri"/>
                        </a:rPr>
                        <a:t>62</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2300" b="0" i="0" u="none" strike="noStrike">
                          <a:solidFill>
                            <a:srgbClr val="000000"/>
                          </a:solidFill>
                          <a:latin typeface="Calibri"/>
                        </a:rPr>
                        <a:t>64</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2300" b="0" i="0" u="none" strike="noStrike">
                          <a:solidFill>
                            <a:srgbClr val="000000"/>
                          </a:solidFill>
                          <a:latin typeface="Calibri"/>
                        </a:rPr>
                        <a:t>66</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2300" b="0" i="0" u="none" strike="noStrike">
                          <a:solidFill>
                            <a:srgbClr val="000000"/>
                          </a:solidFill>
                          <a:latin typeface="Calibri"/>
                        </a:rPr>
                        <a:t>68</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2300" b="0" i="0" u="none" strike="noStrike">
                          <a:solidFill>
                            <a:srgbClr val="000000"/>
                          </a:solidFill>
                          <a:latin typeface="Calibri"/>
                        </a:rPr>
                        <a:t>70</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2300" b="0" i="0" u="none" strike="noStrike">
                          <a:solidFill>
                            <a:srgbClr val="000000"/>
                          </a:solidFill>
                          <a:latin typeface="Calibri"/>
                        </a:rPr>
                        <a:t>72</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2300" b="0" i="0" u="none" strike="noStrike">
                          <a:solidFill>
                            <a:srgbClr val="000000"/>
                          </a:solidFill>
                          <a:latin typeface="Calibri"/>
                        </a:rPr>
                        <a:t>74</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2300" b="0" i="0" u="none" strike="noStrike" dirty="0">
                          <a:solidFill>
                            <a:srgbClr val="000000"/>
                          </a:solidFill>
                          <a:latin typeface="Calibri"/>
                        </a:rPr>
                        <a:t>76</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2300" b="0" i="0" u="none" strike="noStrike" dirty="0">
                          <a:solidFill>
                            <a:srgbClr val="000000"/>
                          </a:solidFill>
                          <a:latin typeface="Calibri"/>
                        </a:rPr>
                        <a:t>78</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2300" b="0" i="0" u="none" strike="noStrike" dirty="0">
                          <a:solidFill>
                            <a:srgbClr val="000000"/>
                          </a:solidFill>
                          <a:latin typeface="Calibri"/>
                        </a:rPr>
                        <a:t>80</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2300" b="0" i="0" u="none" strike="noStrike" dirty="0">
                          <a:solidFill>
                            <a:srgbClr val="000000"/>
                          </a:solidFill>
                          <a:latin typeface="Calibri"/>
                        </a:rPr>
                        <a:t>82</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2300" b="1" i="0" u="none" strike="noStrike" dirty="0">
                          <a:solidFill>
                            <a:srgbClr val="000000"/>
                          </a:solidFill>
                          <a:latin typeface="Calibri"/>
                        </a:rPr>
                        <a:t>84</a:t>
                      </a:r>
                    </a:p>
                  </a:txBody>
                  <a:tcPr marL="9192" marR="9192" marT="91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Zástupný symbol pro obsah 2"/>
          <p:cNvSpPr>
            <a:spLocks noGrp="1"/>
          </p:cNvSpPr>
          <p:nvPr>
            <p:ph idx="1"/>
          </p:nvPr>
        </p:nvSpPr>
        <p:spPr>
          <a:xfrm>
            <a:off x="555625" y="398463"/>
            <a:ext cx="8131175" cy="6170612"/>
          </a:xfrm>
        </p:spPr>
        <p:txBody>
          <a:bodyPr/>
          <a:lstStyle/>
          <a:p>
            <a:pPr marL="0" indent="0" algn="just" eaLnBrk="1" hangingPunct="1">
              <a:buFont typeface="Arial" charset="0"/>
              <a:buNone/>
              <a:tabLst>
                <a:tab pos="361950" algn="l"/>
              </a:tabLst>
            </a:pPr>
            <a:r>
              <a:rPr lang="cs-CZ" sz="2600" smtClean="0"/>
              <a:t>	Byla to kniha. Měla starou koženou vazbu. Maty z ní rukávem setřel prach. Zvláštní kameny různých tvarů a barev, které z vrchní strany vystupovaly, mu začaly do očí házet barevné odlesky. Ne že by Maty rád četl, to ne. Ale kdybyste našli takovouto knihu, taky byste se do ní s chutí začetli tak, jako náš Maty.</a:t>
            </a:r>
          </a:p>
          <a:p>
            <a:pPr marL="0" indent="0" algn="just" eaLnBrk="1" hangingPunct="1">
              <a:tabLst>
                <a:tab pos="361950" algn="l"/>
              </a:tabLst>
            </a:pPr>
            <a:endParaRPr lang="cs-CZ" sz="2400" smtClean="0"/>
          </a:p>
        </p:txBody>
      </p:sp>
      <p:pic>
        <p:nvPicPr>
          <p:cNvPr id="5123" name="Picture 4" descr="D:\Dokumenty\škola\TUL\národka\4. ročník\LS\MX2M\Materiály\Kniha.JPG"/>
          <p:cNvPicPr>
            <a:picLocks noChangeAspect="1" noChangeArrowheads="1"/>
          </p:cNvPicPr>
          <p:nvPr/>
        </p:nvPicPr>
        <p:blipFill>
          <a:blip r:embed="rId2" cstate="print"/>
          <a:srcRect/>
          <a:stretch>
            <a:fillRect/>
          </a:stretch>
        </p:blipFill>
        <p:spPr bwMode="auto">
          <a:xfrm>
            <a:off x="5192713" y="2552700"/>
            <a:ext cx="2941637" cy="4162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Nadpis 1"/>
          <p:cNvSpPr>
            <a:spLocks noGrp="1"/>
          </p:cNvSpPr>
          <p:nvPr>
            <p:ph type="title"/>
          </p:nvPr>
        </p:nvSpPr>
        <p:spPr>
          <a:xfrm>
            <a:off x="457200" y="325438"/>
            <a:ext cx="8229600" cy="730250"/>
          </a:xfrm>
        </p:spPr>
        <p:txBody>
          <a:bodyPr/>
          <a:lstStyle/>
          <a:p>
            <a:pPr eaLnBrk="1" hangingPunct="1"/>
            <a:r>
              <a:rPr lang="cs-CZ" sz="3600" b="1" smtClean="0"/>
              <a:t>4. řešení – soustavou rovnic</a:t>
            </a:r>
          </a:p>
        </p:txBody>
      </p:sp>
      <p:sp>
        <p:nvSpPr>
          <p:cNvPr id="41987" name="Zástupný symbol pro obsah 2"/>
          <p:cNvSpPr>
            <a:spLocks noGrp="1"/>
          </p:cNvSpPr>
          <p:nvPr>
            <p:ph idx="1"/>
          </p:nvPr>
        </p:nvSpPr>
        <p:spPr>
          <a:xfrm>
            <a:off x="263525" y="1055688"/>
            <a:ext cx="8616950" cy="5111750"/>
          </a:xfrm>
        </p:spPr>
        <p:txBody>
          <a:bodyPr/>
          <a:lstStyle/>
          <a:p>
            <a:pPr marL="180975" indent="0" eaLnBrk="1" hangingPunct="1">
              <a:spcBef>
                <a:spcPct val="0"/>
              </a:spcBef>
              <a:buFont typeface="Wingdings 2" pitchFamily="18" charset="2"/>
              <a:buNone/>
            </a:pPr>
            <a:r>
              <a:rPr lang="cs-CZ" sz="2600" b="1" smtClean="0"/>
              <a:t>Víme, že:</a:t>
            </a:r>
          </a:p>
          <a:p>
            <a:pPr marL="180975" indent="0" eaLnBrk="1" hangingPunct="1">
              <a:spcBef>
                <a:spcPct val="0"/>
              </a:spcBef>
              <a:buFont typeface="Wingdings 2" pitchFamily="18" charset="2"/>
              <a:buNone/>
            </a:pPr>
            <a:r>
              <a:rPr lang="cs-CZ" sz="2600" b="1" smtClean="0"/>
              <a:t>x</a:t>
            </a:r>
            <a:r>
              <a:rPr lang="cs-CZ" sz="2600" smtClean="0"/>
              <a:t> zvířat má </a:t>
            </a:r>
            <a:r>
              <a:rPr lang="cs-CZ" sz="2600" b="1" smtClean="0"/>
              <a:t>2 nohy</a:t>
            </a:r>
          </a:p>
          <a:p>
            <a:pPr marL="180975" indent="0" eaLnBrk="1" hangingPunct="1">
              <a:spcBef>
                <a:spcPct val="0"/>
              </a:spcBef>
              <a:buFont typeface="Wingdings 2" pitchFamily="18" charset="2"/>
              <a:buNone/>
            </a:pPr>
            <a:r>
              <a:rPr lang="cs-CZ" sz="2600" b="1" smtClean="0"/>
              <a:t>y</a:t>
            </a:r>
            <a:r>
              <a:rPr lang="cs-CZ" sz="2600" smtClean="0"/>
              <a:t> zvířat má </a:t>
            </a:r>
            <a:r>
              <a:rPr lang="cs-CZ" sz="2600" b="1" smtClean="0"/>
              <a:t>4 nohy</a:t>
            </a:r>
          </a:p>
          <a:p>
            <a:pPr marL="180975" indent="0" eaLnBrk="1" hangingPunct="1">
              <a:spcBef>
                <a:spcPct val="0"/>
              </a:spcBef>
              <a:buFont typeface="Wingdings 2" pitchFamily="18" charset="2"/>
              <a:buNone/>
            </a:pPr>
            <a:r>
              <a:rPr lang="cs-CZ" sz="2600" smtClean="0"/>
              <a:t>Dohromady je těchto zvířat 27 a mají 84 nohou</a:t>
            </a:r>
          </a:p>
          <a:p>
            <a:pPr marL="180975" indent="0" eaLnBrk="1" hangingPunct="1">
              <a:spcBef>
                <a:spcPct val="0"/>
              </a:spcBef>
              <a:buFont typeface="Wingdings 2" pitchFamily="18" charset="2"/>
              <a:buNone/>
            </a:pPr>
            <a:endParaRPr lang="cs-CZ" sz="2600" smtClean="0"/>
          </a:p>
          <a:p>
            <a:pPr marL="180975" indent="0" eaLnBrk="1" hangingPunct="1">
              <a:spcBef>
                <a:spcPct val="0"/>
              </a:spcBef>
              <a:buFont typeface="Wingdings 2" pitchFamily="18" charset="2"/>
              <a:buNone/>
            </a:pPr>
            <a:r>
              <a:rPr lang="cs-CZ" sz="2600" smtClean="0"/>
              <a:t>2x + 4y = 84</a:t>
            </a:r>
          </a:p>
          <a:p>
            <a:pPr marL="180975" indent="0" eaLnBrk="1" hangingPunct="1">
              <a:spcBef>
                <a:spcPct val="0"/>
              </a:spcBef>
              <a:buFont typeface="Wingdings 2" pitchFamily="18" charset="2"/>
              <a:buNone/>
            </a:pPr>
            <a:r>
              <a:rPr lang="cs-CZ" sz="2600" smtClean="0"/>
              <a:t> x + y = 27  </a:t>
            </a:r>
            <a:r>
              <a:rPr lang="cs-CZ" sz="2600" smtClean="0">
                <a:latin typeface="Times New Roman" pitchFamily="18" charset="0"/>
                <a:cs typeface="Times New Roman" pitchFamily="18" charset="0"/>
              </a:rPr>
              <a:t>→</a:t>
            </a:r>
            <a:r>
              <a:rPr lang="cs-CZ" sz="2600" smtClean="0">
                <a:cs typeface="Times New Roman" pitchFamily="18" charset="0"/>
              </a:rPr>
              <a:t> x = 27 – y</a:t>
            </a:r>
          </a:p>
          <a:p>
            <a:pPr marL="180975" indent="0" eaLnBrk="1" hangingPunct="1">
              <a:spcBef>
                <a:spcPct val="0"/>
              </a:spcBef>
              <a:buFont typeface="Wingdings 2" pitchFamily="18" charset="2"/>
              <a:buNone/>
            </a:pPr>
            <a:r>
              <a:rPr lang="cs-CZ" sz="2600" smtClean="0">
                <a:cs typeface="Times New Roman" pitchFamily="18" charset="0"/>
              </a:rPr>
              <a:t>2(27 – y) + 4y = 84</a:t>
            </a:r>
          </a:p>
          <a:p>
            <a:pPr marL="180975" indent="0" eaLnBrk="1" hangingPunct="1">
              <a:spcBef>
                <a:spcPct val="0"/>
              </a:spcBef>
              <a:buFont typeface="Wingdings 2" pitchFamily="18" charset="2"/>
              <a:buNone/>
            </a:pPr>
            <a:r>
              <a:rPr lang="cs-CZ" sz="2600" smtClean="0">
                <a:cs typeface="Times New Roman" pitchFamily="18" charset="0"/>
              </a:rPr>
              <a:t>54 – 2y + 4y = 84</a:t>
            </a:r>
          </a:p>
          <a:p>
            <a:pPr marL="180975" indent="0" eaLnBrk="1" hangingPunct="1">
              <a:spcBef>
                <a:spcPct val="0"/>
              </a:spcBef>
              <a:buFont typeface="Wingdings 2" pitchFamily="18" charset="2"/>
              <a:buNone/>
            </a:pPr>
            <a:r>
              <a:rPr lang="cs-CZ" sz="2600" smtClean="0">
                <a:cs typeface="Times New Roman" pitchFamily="18" charset="0"/>
              </a:rPr>
              <a:t>2y = 30</a:t>
            </a:r>
          </a:p>
          <a:p>
            <a:pPr marL="180975" indent="0" eaLnBrk="1" hangingPunct="1">
              <a:spcBef>
                <a:spcPct val="0"/>
              </a:spcBef>
              <a:buFont typeface="Wingdings 2" pitchFamily="18" charset="2"/>
              <a:buNone/>
            </a:pPr>
            <a:r>
              <a:rPr lang="cs-CZ" sz="2600" b="1" smtClean="0">
                <a:cs typeface="Times New Roman" pitchFamily="18" charset="0"/>
              </a:rPr>
              <a:t>y = 15 ; x = 12</a:t>
            </a:r>
            <a:endParaRPr lang="cs-CZ" sz="2600" b="1" smtClean="0"/>
          </a:p>
          <a:p>
            <a:pPr marL="180975" indent="0" eaLnBrk="1" hangingPunct="1">
              <a:spcBef>
                <a:spcPct val="0"/>
              </a:spcBef>
              <a:buFont typeface="Wingdings 2" pitchFamily="18" charset="2"/>
              <a:buNone/>
            </a:pPr>
            <a:endParaRPr lang="cs-CZ" sz="2600" smtClean="0"/>
          </a:p>
          <a:p>
            <a:pPr marL="180975" indent="0" eaLnBrk="1" hangingPunct="1">
              <a:spcBef>
                <a:spcPct val="0"/>
              </a:spcBef>
              <a:buFont typeface="Wingdings 2" pitchFamily="18" charset="2"/>
              <a:buNone/>
            </a:pPr>
            <a:r>
              <a:rPr lang="cs-CZ" sz="2600" b="1" smtClean="0"/>
              <a:t>Odpověď: </a:t>
            </a:r>
            <a:r>
              <a:rPr lang="cs-CZ" sz="2600" smtClean="0"/>
              <a:t>Děti dostaly 15 bloudů, 12 šrosů a 6 alvíků.</a:t>
            </a:r>
          </a:p>
        </p:txBody>
      </p:sp>
      <p:cxnSp>
        <p:nvCxnSpPr>
          <p:cNvPr id="4" name="Přímá spojovací čára 3"/>
          <p:cNvCxnSpPr/>
          <p:nvPr/>
        </p:nvCxnSpPr>
        <p:spPr>
          <a:xfrm>
            <a:off x="444500" y="3902075"/>
            <a:ext cx="3214688"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46088" y="252413"/>
          <a:ext cx="8229600" cy="730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3011" name="Zástupný symbol pro obsah 2"/>
          <p:cNvSpPr>
            <a:spLocks noGrp="1"/>
          </p:cNvSpPr>
          <p:nvPr>
            <p:ph idx="1"/>
          </p:nvPr>
        </p:nvSpPr>
        <p:spPr>
          <a:xfrm>
            <a:off x="457200" y="1274763"/>
            <a:ext cx="8229600" cy="4851400"/>
          </a:xfrm>
        </p:spPr>
        <p:txBody>
          <a:bodyPr/>
          <a:lstStyle/>
          <a:p>
            <a:pPr marL="0" indent="0" algn="just" eaLnBrk="1" hangingPunct="1">
              <a:buFont typeface="Arial" charset="0"/>
              <a:buNone/>
              <a:tabLst>
                <a:tab pos="361950" algn="l"/>
              </a:tabLst>
            </a:pPr>
            <a:r>
              <a:rPr lang="cs-CZ" sz="2600" dirty="0" smtClean="0"/>
              <a:t>	Cesta byla dlouhá, ale všem rychle utíkala. Nemohli se vynadívat tou krajinou, co kolem vidí. </a:t>
            </a:r>
            <a:r>
              <a:rPr lang="cs-CZ" sz="2600" dirty="0" err="1" smtClean="0"/>
              <a:t>Alvíci</a:t>
            </a:r>
            <a:r>
              <a:rPr lang="cs-CZ" sz="2600" dirty="0" smtClean="0"/>
              <a:t> létali nad nimi s jejich zavazadly. </a:t>
            </a:r>
          </a:p>
          <a:p>
            <a:pPr marL="0" indent="0" algn="just" eaLnBrk="1" hangingPunct="1">
              <a:buFont typeface="Arial" charset="0"/>
              <a:buNone/>
              <a:tabLst>
                <a:tab pos="361950" algn="l"/>
              </a:tabLst>
            </a:pPr>
            <a:endParaRPr lang="cs-CZ" sz="2600" dirty="0" smtClean="0"/>
          </a:p>
          <a:p>
            <a:pPr marL="0" indent="0" algn="just" eaLnBrk="1" hangingPunct="1">
              <a:buFont typeface="Arial" charset="0"/>
              <a:buNone/>
              <a:tabLst>
                <a:tab pos="361950" algn="l"/>
              </a:tabLst>
            </a:pPr>
            <a:r>
              <a:rPr lang="cs-CZ" sz="2600" dirty="0" smtClean="0"/>
              <a:t>	Až všichni došli k řece. Tady se zastavili a slezli ze zvířat. </a:t>
            </a:r>
            <a:r>
              <a:rPr lang="cs-CZ" sz="2600" dirty="0" err="1" smtClean="0"/>
              <a:t>Alvíci</a:t>
            </a:r>
            <a:r>
              <a:rPr lang="cs-CZ" sz="2600" dirty="0" smtClean="0"/>
              <a:t> jim dali zavazadla na zem a kroužili po obloze. Přes řeku </a:t>
            </a:r>
            <a:r>
              <a:rPr lang="cs-CZ" sz="2600" dirty="0" err="1" smtClean="0"/>
              <a:t>šrosi</a:t>
            </a:r>
            <a:r>
              <a:rPr lang="cs-CZ" sz="2600" dirty="0" smtClean="0"/>
              <a:t> ani bloudi nepůjdou. Je potřeba postavit most. </a:t>
            </a:r>
            <a:r>
              <a:rPr lang="cs-CZ" sz="2600" dirty="0" err="1" smtClean="0"/>
              <a:t>Kurkud</a:t>
            </a:r>
            <a:r>
              <a:rPr lang="cs-CZ" sz="2600" dirty="0" smtClean="0"/>
              <a:t> </a:t>
            </a:r>
            <a:r>
              <a:rPr lang="cs-CZ" sz="2600" dirty="0" err="1" smtClean="0"/>
              <a:t>Krudo</a:t>
            </a:r>
            <a:r>
              <a:rPr lang="cs-CZ" sz="2600" dirty="0" smtClean="0"/>
              <a:t> jim prozradil, jak je řeka široká a jaký kus mostu musí být přes pravý a přes levý břeh. Pojďme se na to podívat a vypočítat, jak bude most dlouhý.</a:t>
            </a:r>
          </a:p>
          <a:p>
            <a:pPr marL="0" indent="0" algn="just" eaLnBrk="1" hangingPunct="1">
              <a:tabLst>
                <a:tab pos="361950" algn="l"/>
              </a:tabLst>
            </a:pPr>
            <a:endParaRPr lang="cs-CZ" sz="2400"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Nadpis 1"/>
          <p:cNvSpPr>
            <a:spLocks noGrp="1"/>
          </p:cNvSpPr>
          <p:nvPr>
            <p:ph type="title"/>
          </p:nvPr>
        </p:nvSpPr>
        <p:spPr/>
        <p:txBody>
          <a:bodyPr/>
          <a:lstStyle/>
          <a:p>
            <a:pPr eaLnBrk="1" hangingPunct="1"/>
            <a:endParaRPr lang="cs-CZ" smtClean="0"/>
          </a:p>
        </p:txBody>
      </p:sp>
      <p:sp>
        <p:nvSpPr>
          <p:cNvPr id="44035" name="Zástupný symbol pro obsah 2"/>
          <p:cNvSpPr>
            <a:spLocks noGrp="1"/>
          </p:cNvSpPr>
          <p:nvPr>
            <p:ph idx="1"/>
          </p:nvPr>
        </p:nvSpPr>
        <p:spPr/>
        <p:txBody>
          <a:bodyPr/>
          <a:lstStyle/>
          <a:p>
            <a:pPr eaLnBrk="1" hangingPunct="1"/>
            <a:endParaRPr lang="cs-CZ" smtClean="0"/>
          </a:p>
        </p:txBody>
      </p:sp>
      <p:pic>
        <p:nvPicPr>
          <p:cNvPr id="44036" name="Picture 5" descr="D:\Dokumenty\škola\TUL\národka\4. ročník\LS\MX2M\Materiály\Reka.JPG"/>
          <p:cNvPicPr>
            <a:picLocks noChangeAspect="1" noChangeArrowheads="1"/>
          </p:cNvPicPr>
          <p:nvPr/>
        </p:nvPicPr>
        <p:blipFill>
          <a:blip r:embed="rId2" cstate="print"/>
          <a:srcRect/>
          <a:stretch>
            <a:fillRect/>
          </a:stretch>
        </p:blipFill>
        <p:spPr bwMode="auto">
          <a:xfrm>
            <a:off x="227013" y="285750"/>
            <a:ext cx="8689975" cy="6319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Zástupný symbol pro obsah 2"/>
          <p:cNvSpPr>
            <a:spLocks noGrp="1"/>
          </p:cNvSpPr>
          <p:nvPr>
            <p:ph idx="1"/>
          </p:nvPr>
        </p:nvSpPr>
        <p:spPr>
          <a:xfrm>
            <a:off x="457200" y="434975"/>
            <a:ext cx="8229600" cy="5691188"/>
          </a:xfrm>
        </p:spPr>
        <p:txBody>
          <a:bodyPr/>
          <a:lstStyle/>
          <a:p>
            <a:pPr marL="0" indent="0" algn="just" eaLnBrk="1" hangingPunct="1">
              <a:buFont typeface="Arial" charset="0"/>
              <a:buNone/>
            </a:pPr>
            <a:endParaRPr lang="cs-CZ" sz="2400" dirty="0" smtClean="0"/>
          </a:p>
          <a:p>
            <a:pPr marL="0" indent="0" algn="just" eaLnBrk="1" hangingPunct="1">
              <a:buFont typeface="Arial" charset="0"/>
              <a:buNone/>
            </a:pPr>
            <a:endParaRPr lang="cs-CZ" sz="2400" dirty="0" smtClean="0"/>
          </a:p>
          <a:p>
            <a:pPr marL="0" indent="0" algn="just" eaLnBrk="1" hangingPunct="1">
              <a:buFont typeface="Arial" charset="0"/>
              <a:buNone/>
            </a:pPr>
            <a:endParaRPr lang="cs-CZ" sz="2400" dirty="0" smtClean="0"/>
          </a:p>
          <a:p>
            <a:pPr marL="0" indent="0" algn="just" eaLnBrk="1" hangingPunct="1">
              <a:buFont typeface="Arial" charset="0"/>
              <a:buNone/>
            </a:pPr>
            <a:endParaRPr lang="cs-CZ" sz="2400" dirty="0" smtClean="0"/>
          </a:p>
          <a:p>
            <a:pPr marL="0" indent="0" algn="just" eaLnBrk="1" hangingPunct="1">
              <a:buFont typeface="Arial" charset="0"/>
              <a:buNone/>
            </a:pPr>
            <a:r>
              <a:rPr lang="cs-CZ" sz="2600" dirty="0" smtClean="0"/>
              <a:t>Víme,  že řeka je široká 120 metrů a přes </a:t>
            </a:r>
            <a:r>
              <a:rPr lang="cs-CZ" sz="2600" dirty="0" smtClean="0"/>
              <a:t>ni </a:t>
            </a:r>
            <a:r>
              <a:rPr lang="cs-CZ" sz="2600" dirty="0" smtClean="0"/>
              <a:t>má být rovný most. </a:t>
            </a:r>
          </a:p>
          <a:p>
            <a:pPr marL="0" indent="0" algn="just" eaLnBrk="1" hangingPunct="1">
              <a:buFont typeface="Arial" charset="0"/>
              <a:buNone/>
            </a:pPr>
            <a:r>
              <a:rPr lang="cs-CZ" sz="2600" dirty="0" smtClean="0"/>
              <a:t>¼ mostu se musí tyčit nad levým břehem řeky a ¼ mostu nad pravým břehem řeky. </a:t>
            </a:r>
          </a:p>
          <a:p>
            <a:pPr marL="0" indent="0" algn="just" eaLnBrk="1" hangingPunct="1">
              <a:buFont typeface="Arial" charset="0"/>
              <a:buNone/>
            </a:pPr>
            <a:endParaRPr lang="cs-CZ" sz="2600" b="1" dirty="0" smtClean="0"/>
          </a:p>
          <a:p>
            <a:pPr marL="0" indent="0" algn="just" eaLnBrk="1" hangingPunct="1">
              <a:buFont typeface="Arial" charset="0"/>
              <a:buNone/>
            </a:pPr>
            <a:r>
              <a:rPr lang="cs-CZ" sz="2600" b="1" dirty="0" smtClean="0"/>
              <a:t>Jak bude most dlouhý?</a:t>
            </a:r>
          </a:p>
          <a:p>
            <a:pPr marL="0" indent="0" algn="just" eaLnBrk="1" hangingPunct="1"/>
            <a:endParaRPr lang="cs-CZ" sz="2400" dirty="0" smtClean="0"/>
          </a:p>
        </p:txBody>
      </p:sp>
      <p:pic>
        <p:nvPicPr>
          <p:cNvPr id="45059" name="Picture 5" descr="D:\Dokumenty\škola\TUL\národka\4. ročník\LS\MX2M\obrázky\Upravené\Mates_uloha.JPG"/>
          <p:cNvPicPr>
            <a:picLocks noChangeAspect="1" noChangeArrowheads="1"/>
          </p:cNvPicPr>
          <p:nvPr/>
        </p:nvPicPr>
        <p:blipFill>
          <a:blip r:embed="rId2" cstate="print"/>
          <a:srcRect/>
          <a:stretch>
            <a:fillRect/>
          </a:stretch>
        </p:blipFill>
        <p:spPr bwMode="auto">
          <a:xfrm>
            <a:off x="446088" y="179388"/>
            <a:ext cx="1127125" cy="1400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5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Nadpis 1"/>
          <p:cNvSpPr>
            <a:spLocks noGrp="1"/>
          </p:cNvSpPr>
          <p:nvPr>
            <p:ph type="title"/>
          </p:nvPr>
        </p:nvSpPr>
        <p:spPr>
          <a:xfrm>
            <a:off x="457200" y="274638"/>
            <a:ext cx="8229600" cy="744537"/>
          </a:xfrm>
        </p:spPr>
        <p:txBody>
          <a:bodyPr/>
          <a:lstStyle/>
          <a:p>
            <a:pPr eaLnBrk="1" hangingPunct="1"/>
            <a:r>
              <a:rPr lang="cs-CZ" sz="3600" b="1" smtClean="0"/>
              <a:t>1. odhad</a:t>
            </a:r>
          </a:p>
        </p:txBody>
      </p:sp>
      <p:sp>
        <p:nvSpPr>
          <p:cNvPr id="46083" name="Zástupný symbol pro obsah 2"/>
          <p:cNvSpPr>
            <a:spLocks noGrp="1"/>
          </p:cNvSpPr>
          <p:nvPr>
            <p:ph idx="1"/>
          </p:nvPr>
        </p:nvSpPr>
        <p:spPr>
          <a:xfrm>
            <a:off x="457200" y="1311275"/>
            <a:ext cx="8229600" cy="4814888"/>
          </a:xfrm>
        </p:spPr>
        <p:txBody>
          <a:bodyPr/>
          <a:lstStyle/>
          <a:p>
            <a:pPr marL="450850" indent="-450850" eaLnBrk="1" hangingPunct="1">
              <a:buSzPct val="80000"/>
              <a:buFont typeface="Wingdings" pitchFamily="2" charset="2"/>
              <a:buChar char="Ø"/>
            </a:pPr>
            <a:r>
              <a:rPr lang="cs-CZ" sz="2600" smtClean="0"/>
              <a:t>Jak je široká řeka?</a:t>
            </a:r>
          </a:p>
          <a:p>
            <a:pPr marL="450850" indent="-450850" eaLnBrk="1" hangingPunct="1">
              <a:buSzPct val="80000"/>
              <a:buFont typeface="Wingdings" pitchFamily="2" charset="2"/>
              <a:buChar char="Ø"/>
            </a:pPr>
            <a:r>
              <a:rPr lang="cs-CZ" sz="2600" smtClean="0"/>
              <a:t>Jaká část mostu musí být nad břehy?</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Nadpis 1"/>
          <p:cNvSpPr>
            <a:spLocks noGrp="1"/>
          </p:cNvSpPr>
          <p:nvPr>
            <p:ph type="title"/>
          </p:nvPr>
        </p:nvSpPr>
        <p:spPr>
          <a:xfrm>
            <a:off x="428625" y="285750"/>
            <a:ext cx="8229600" cy="769938"/>
          </a:xfrm>
        </p:spPr>
        <p:txBody>
          <a:bodyPr/>
          <a:lstStyle/>
          <a:p>
            <a:pPr eaLnBrk="1" hangingPunct="1"/>
            <a:r>
              <a:rPr lang="cs-CZ" sz="3600" b="1" smtClean="0"/>
              <a:t>2. názorně</a:t>
            </a:r>
          </a:p>
        </p:txBody>
      </p:sp>
      <p:grpSp>
        <p:nvGrpSpPr>
          <p:cNvPr id="47107" name="Skupina 21"/>
          <p:cNvGrpSpPr>
            <a:grpSpLocks/>
          </p:cNvGrpSpPr>
          <p:nvPr/>
        </p:nvGrpSpPr>
        <p:grpSpPr bwMode="auto">
          <a:xfrm>
            <a:off x="360363" y="1019175"/>
            <a:ext cx="7570787" cy="4016375"/>
            <a:chOff x="214282" y="1432006"/>
            <a:chExt cx="8715436" cy="4623954"/>
          </a:xfrm>
        </p:grpSpPr>
        <p:cxnSp>
          <p:nvCxnSpPr>
            <p:cNvPr id="5" name="Přímá spojovací čára 4"/>
            <p:cNvCxnSpPr/>
            <p:nvPr/>
          </p:nvCxnSpPr>
          <p:spPr>
            <a:xfrm>
              <a:off x="214282" y="3857298"/>
              <a:ext cx="8640508" cy="1827"/>
            </a:xfrm>
            <a:prstGeom prst="line">
              <a:avLst/>
            </a:prstGeom>
          </p:spPr>
          <p:style>
            <a:lnRef idx="3">
              <a:schemeClr val="dk1"/>
            </a:lnRef>
            <a:fillRef idx="0">
              <a:schemeClr val="dk1"/>
            </a:fillRef>
            <a:effectRef idx="2">
              <a:schemeClr val="dk1"/>
            </a:effectRef>
            <a:fontRef idx="minor">
              <a:schemeClr val="tx1"/>
            </a:fontRef>
          </p:style>
        </p:cxnSp>
        <p:cxnSp>
          <p:nvCxnSpPr>
            <p:cNvPr id="7" name="Přímá spojovací čára 6"/>
            <p:cNvCxnSpPr/>
            <p:nvPr/>
          </p:nvCxnSpPr>
          <p:spPr>
            <a:xfrm rot="5400000">
              <a:off x="4000860" y="3881057"/>
              <a:ext cx="1142282" cy="1827"/>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Přímá spojovací čára 8"/>
            <p:cNvCxnSpPr/>
            <p:nvPr/>
          </p:nvCxnSpPr>
          <p:spPr>
            <a:xfrm rot="5400000">
              <a:off x="1678994" y="3916696"/>
              <a:ext cx="1213559" cy="18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Přímá spojovací čára 10"/>
            <p:cNvCxnSpPr/>
            <p:nvPr/>
          </p:nvCxnSpPr>
          <p:spPr>
            <a:xfrm rot="5400000">
              <a:off x="6180177" y="3916697"/>
              <a:ext cx="1071003" cy="1828"/>
            </a:xfrm>
            <a:prstGeom prst="line">
              <a:avLst/>
            </a:prstGeom>
          </p:spPr>
          <p:style>
            <a:lnRef idx="1">
              <a:schemeClr val="accent1"/>
            </a:lnRef>
            <a:fillRef idx="0">
              <a:schemeClr val="accent1"/>
            </a:fillRef>
            <a:effectRef idx="0">
              <a:schemeClr val="accent1"/>
            </a:effectRef>
            <a:fontRef idx="minor">
              <a:schemeClr val="tx1"/>
            </a:fontRef>
          </p:style>
        </p:cxnSp>
        <p:sp>
          <p:nvSpPr>
            <p:cNvPr id="12" name="Pravá složená závorka 11"/>
            <p:cNvSpPr/>
            <p:nvPr/>
          </p:nvSpPr>
          <p:spPr>
            <a:xfrm rot="16200000">
              <a:off x="3857394" y="596005"/>
              <a:ext cx="1286665" cy="4142984"/>
            </a:xfrm>
            <a:prstGeom prst="rightBrace">
              <a:avLst/>
            </a:prstGeom>
          </p:spPr>
          <p:style>
            <a:lnRef idx="2">
              <a:schemeClr val="accent2"/>
            </a:lnRef>
            <a:fillRef idx="0">
              <a:schemeClr val="accent2"/>
            </a:fillRef>
            <a:effectRef idx="1">
              <a:schemeClr val="accent2"/>
            </a:effectRef>
            <a:fontRef idx="minor">
              <a:schemeClr val="tx1"/>
            </a:fontRef>
          </p:style>
          <p:txBody>
            <a:bodyPr anchor="ctr"/>
            <a:lstStyle/>
            <a:p>
              <a:pPr algn="ctr">
                <a:defRPr/>
              </a:pPr>
              <a:endParaRPr lang="cs-CZ"/>
            </a:p>
          </p:txBody>
        </p:sp>
        <p:sp>
          <p:nvSpPr>
            <p:cNvPr id="13" name="Levá složená závorka 12"/>
            <p:cNvSpPr/>
            <p:nvPr/>
          </p:nvSpPr>
          <p:spPr>
            <a:xfrm rot="16200000">
              <a:off x="714985" y="3881130"/>
              <a:ext cx="999725" cy="2001132"/>
            </a:xfrm>
            <a:prstGeom prst="leftBrace">
              <a:avLst/>
            </a:prstGeom>
          </p:spPr>
          <p:style>
            <a:lnRef idx="2">
              <a:schemeClr val="accent4"/>
            </a:lnRef>
            <a:fillRef idx="0">
              <a:schemeClr val="accent4"/>
            </a:fillRef>
            <a:effectRef idx="1">
              <a:schemeClr val="accent4"/>
            </a:effectRef>
            <a:fontRef idx="minor">
              <a:schemeClr val="tx1"/>
            </a:fontRef>
          </p:style>
          <p:txBody>
            <a:bodyPr anchor="ctr"/>
            <a:lstStyle/>
            <a:p>
              <a:pPr algn="ctr">
                <a:defRPr/>
              </a:pPr>
              <a:endParaRPr lang="cs-CZ"/>
            </a:p>
          </p:txBody>
        </p:sp>
        <p:sp>
          <p:nvSpPr>
            <p:cNvPr id="15" name="Levá složená závorka 14"/>
            <p:cNvSpPr/>
            <p:nvPr/>
          </p:nvSpPr>
          <p:spPr>
            <a:xfrm rot="16200000">
              <a:off x="3072490" y="3809856"/>
              <a:ext cx="857167" cy="2143679"/>
            </a:xfrm>
            <a:prstGeom prst="leftBrace">
              <a:avLst/>
            </a:prstGeom>
          </p:spPr>
          <p:style>
            <a:lnRef idx="2">
              <a:schemeClr val="accent4"/>
            </a:lnRef>
            <a:fillRef idx="0">
              <a:schemeClr val="accent4"/>
            </a:fillRef>
            <a:effectRef idx="1">
              <a:schemeClr val="accent4"/>
            </a:effectRef>
            <a:fontRef idx="minor">
              <a:schemeClr val="tx1"/>
            </a:fontRef>
          </p:style>
          <p:txBody>
            <a:bodyPr anchor="ctr"/>
            <a:lstStyle/>
            <a:p>
              <a:pPr algn="ctr">
                <a:defRPr/>
              </a:pPr>
              <a:endParaRPr lang="cs-CZ"/>
            </a:p>
          </p:txBody>
        </p:sp>
        <p:sp>
          <p:nvSpPr>
            <p:cNvPr id="16" name="Levá složená závorka 15"/>
            <p:cNvSpPr/>
            <p:nvPr/>
          </p:nvSpPr>
          <p:spPr>
            <a:xfrm rot="16200000">
              <a:off x="5108339" y="3917681"/>
              <a:ext cx="1071003" cy="1999305"/>
            </a:xfrm>
            <a:prstGeom prst="leftBrace">
              <a:avLst/>
            </a:prstGeom>
          </p:spPr>
          <p:style>
            <a:lnRef idx="2">
              <a:schemeClr val="accent4"/>
            </a:lnRef>
            <a:fillRef idx="0">
              <a:schemeClr val="accent4"/>
            </a:fillRef>
            <a:effectRef idx="1">
              <a:schemeClr val="accent4"/>
            </a:effectRef>
            <a:fontRef idx="minor">
              <a:schemeClr val="tx1"/>
            </a:fontRef>
          </p:style>
          <p:txBody>
            <a:bodyPr anchor="ctr"/>
            <a:lstStyle/>
            <a:p>
              <a:pPr algn="ctr">
                <a:defRPr/>
              </a:pPr>
              <a:endParaRPr lang="cs-CZ"/>
            </a:p>
          </p:txBody>
        </p:sp>
        <p:sp>
          <p:nvSpPr>
            <p:cNvPr id="17" name="Levá složená závorka 16"/>
            <p:cNvSpPr/>
            <p:nvPr/>
          </p:nvSpPr>
          <p:spPr>
            <a:xfrm rot="16200000">
              <a:off x="7358016" y="3809856"/>
              <a:ext cx="999725" cy="2143679"/>
            </a:xfrm>
            <a:prstGeom prst="leftBrace">
              <a:avLst/>
            </a:prstGeom>
          </p:spPr>
          <p:style>
            <a:lnRef idx="2">
              <a:schemeClr val="accent4"/>
            </a:lnRef>
            <a:fillRef idx="0">
              <a:schemeClr val="accent4"/>
            </a:fillRef>
            <a:effectRef idx="1">
              <a:schemeClr val="accent4"/>
            </a:effectRef>
            <a:fontRef idx="minor">
              <a:schemeClr val="tx1"/>
            </a:fontRef>
          </p:style>
          <p:txBody>
            <a:bodyPr anchor="ctr"/>
            <a:lstStyle/>
            <a:p>
              <a:pPr algn="ctr">
                <a:defRPr/>
              </a:pPr>
              <a:endParaRPr lang="cs-CZ"/>
            </a:p>
          </p:txBody>
        </p:sp>
        <p:sp>
          <p:nvSpPr>
            <p:cNvPr id="47120" name="TextovéPole 17"/>
            <p:cNvSpPr txBox="1">
              <a:spLocks noChangeArrowheads="1"/>
            </p:cNvSpPr>
            <p:nvPr/>
          </p:nvSpPr>
          <p:spPr bwMode="auto">
            <a:xfrm>
              <a:off x="3864196" y="1432006"/>
              <a:ext cx="1477212" cy="585382"/>
            </a:xfrm>
            <a:prstGeom prst="rect">
              <a:avLst/>
            </a:prstGeom>
            <a:noFill/>
            <a:ln w="9525">
              <a:noFill/>
              <a:miter lim="800000"/>
              <a:headEnd/>
              <a:tailEnd/>
            </a:ln>
          </p:spPr>
          <p:txBody>
            <a:bodyPr>
              <a:spAutoFit/>
            </a:bodyPr>
            <a:lstStyle/>
            <a:p>
              <a:r>
                <a:rPr lang="cs-CZ" sz="2800"/>
                <a:t>120 m</a:t>
              </a:r>
            </a:p>
          </p:txBody>
        </p:sp>
        <p:sp>
          <p:nvSpPr>
            <p:cNvPr id="47121" name="TextovéPole 18"/>
            <p:cNvSpPr txBox="1">
              <a:spLocks noChangeArrowheads="1"/>
            </p:cNvSpPr>
            <p:nvPr/>
          </p:nvSpPr>
          <p:spPr bwMode="auto">
            <a:xfrm>
              <a:off x="5357818" y="4024302"/>
              <a:ext cx="1000132" cy="461665"/>
            </a:xfrm>
            <a:prstGeom prst="rect">
              <a:avLst/>
            </a:prstGeom>
            <a:noFill/>
            <a:ln w="9525">
              <a:noFill/>
              <a:miter lim="800000"/>
              <a:headEnd/>
              <a:tailEnd/>
            </a:ln>
          </p:spPr>
          <p:txBody>
            <a:bodyPr>
              <a:spAutoFit/>
            </a:bodyPr>
            <a:lstStyle/>
            <a:p>
              <a:r>
                <a:rPr lang="cs-CZ" sz="2400"/>
                <a:t>1/4</a:t>
              </a:r>
            </a:p>
          </p:txBody>
        </p:sp>
        <p:sp>
          <p:nvSpPr>
            <p:cNvPr id="47122" name="TextovéPole 19"/>
            <p:cNvSpPr txBox="1">
              <a:spLocks noChangeArrowheads="1"/>
            </p:cNvSpPr>
            <p:nvPr/>
          </p:nvSpPr>
          <p:spPr bwMode="auto">
            <a:xfrm>
              <a:off x="3214678" y="4024302"/>
              <a:ext cx="785818" cy="461665"/>
            </a:xfrm>
            <a:prstGeom prst="rect">
              <a:avLst/>
            </a:prstGeom>
            <a:noFill/>
            <a:ln w="9525">
              <a:noFill/>
              <a:miter lim="800000"/>
              <a:headEnd/>
              <a:tailEnd/>
            </a:ln>
          </p:spPr>
          <p:txBody>
            <a:bodyPr>
              <a:spAutoFit/>
            </a:bodyPr>
            <a:lstStyle/>
            <a:p>
              <a:r>
                <a:rPr lang="cs-CZ" sz="2400"/>
                <a:t>1/4</a:t>
              </a:r>
            </a:p>
          </p:txBody>
        </p:sp>
        <p:sp>
          <p:nvSpPr>
            <p:cNvPr id="47123" name="TextovéPole 22"/>
            <p:cNvSpPr txBox="1">
              <a:spLocks noChangeArrowheads="1"/>
            </p:cNvSpPr>
            <p:nvPr/>
          </p:nvSpPr>
          <p:spPr bwMode="auto">
            <a:xfrm>
              <a:off x="857224" y="4024302"/>
              <a:ext cx="714380" cy="461665"/>
            </a:xfrm>
            <a:prstGeom prst="rect">
              <a:avLst/>
            </a:prstGeom>
            <a:noFill/>
            <a:ln w="9525">
              <a:noFill/>
              <a:miter lim="800000"/>
              <a:headEnd/>
              <a:tailEnd/>
            </a:ln>
          </p:spPr>
          <p:txBody>
            <a:bodyPr>
              <a:spAutoFit/>
            </a:bodyPr>
            <a:lstStyle/>
            <a:p>
              <a:r>
                <a:rPr lang="cs-CZ" sz="2400"/>
                <a:t>1/4</a:t>
              </a:r>
            </a:p>
          </p:txBody>
        </p:sp>
        <p:sp>
          <p:nvSpPr>
            <p:cNvPr id="47124" name="TextovéPole 24"/>
            <p:cNvSpPr txBox="1">
              <a:spLocks noChangeArrowheads="1"/>
            </p:cNvSpPr>
            <p:nvPr/>
          </p:nvSpPr>
          <p:spPr bwMode="auto">
            <a:xfrm>
              <a:off x="7500958" y="4024302"/>
              <a:ext cx="857256" cy="461665"/>
            </a:xfrm>
            <a:prstGeom prst="rect">
              <a:avLst/>
            </a:prstGeom>
            <a:noFill/>
            <a:ln w="9525">
              <a:noFill/>
              <a:miter lim="800000"/>
              <a:headEnd/>
              <a:tailEnd/>
            </a:ln>
          </p:spPr>
          <p:txBody>
            <a:bodyPr>
              <a:spAutoFit/>
            </a:bodyPr>
            <a:lstStyle/>
            <a:p>
              <a:r>
                <a:rPr lang="cs-CZ" sz="2400"/>
                <a:t>1/4</a:t>
              </a:r>
            </a:p>
          </p:txBody>
        </p:sp>
        <p:sp>
          <p:nvSpPr>
            <p:cNvPr id="47125" name="TextovéPole 25"/>
            <p:cNvSpPr txBox="1">
              <a:spLocks noChangeArrowheads="1"/>
            </p:cNvSpPr>
            <p:nvPr/>
          </p:nvSpPr>
          <p:spPr bwMode="auto">
            <a:xfrm>
              <a:off x="785786" y="5524500"/>
              <a:ext cx="1000131" cy="531460"/>
            </a:xfrm>
            <a:prstGeom prst="rect">
              <a:avLst/>
            </a:prstGeom>
            <a:noFill/>
            <a:ln w="9525">
              <a:noFill/>
              <a:miter lim="800000"/>
              <a:headEnd/>
              <a:tailEnd/>
            </a:ln>
          </p:spPr>
          <p:txBody>
            <a:bodyPr>
              <a:spAutoFit/>
            </a:bodyPr>
            <a:lstStyle/>
            <a:p>
              <a:r>
                <a:rPr lang="cs-CZ" sz="2400"/>
                <a:t>60 m</a:t>
              </a:r>
            </a:p>
          </p:txBody>
        </p:sp>
        <p:sp>
          <p:nvSpPr>
            <p:cNvPr id="47126" name="TextovéPole 26"/>
            <p:cNvSpPr txBox="1">
              <a:spLocks noChangeArrowheads="1"/>
            </p:cNvSpPr>
            <p:nvPr/>
          </p:nvSpPr>
          <p:spPr bwMode="auto">
            <a:xfrm>
              <a:off x="3143240" y="5524500"/>
              <a:ext cx="1000131" cy="531460"/>
            </a:xfrm>
            <a:prstGeom prst="rect">
              <a:avLst/>
            </a:prstGeom>
            <a:noFill/>
            <a:ln w="9525">
              <a:noFill/>
              <a:miter lim="800000"/>
              <a:headEnd/>
              <a:tailEnd/>
            </a:ln>
          </p:spPr>
          <p:txBody>
            <a:bodyPr>
              <a:spAutoFit/>
            </a:bodyPr>
            <a:lstStyle/>
            <a:p>
              <a:r>
                <a:rPr lang="cs-CZ" sz="2400"/>
                <a:t>60 m</a:t>
              </a:r>
            </a:p>
          </p:txBody>
        </p:sp>
        <p:sp>
          <p:nvSpPr>
            <p:cNvPr id="47127" name="TextovéPole 27"/>
            <p:cNvSpPr txBox="1">
              <a:spLocks noChangeArrowheads="1"/>
            </p:cNvSpPr>
            <p:nvPr/>
          </p:nvSpPr>
          <p:spPr bwMode="auto">
            <a:xfrm>
              <a:off x="5357818" y="5453062"/>
              <a:ext cx="1071570" cy="531460"/>
            </a:xfrm>
            <a:prstGeom prst="rect">
              <a:avLst/>
            </a:prstGeom>
            <a:noFill/>
            <a:ln w="9525">
              <a:noFill/>
              <a:miter lim="800000"/>
              <a:headEnd/>
              <a:tailEnd/>
            </a:ln>
          </p:spPr>
          <p:txBody>
            <a:bodyPr>
              <a:spAutoFit/>
            </a:bodyPr>
            <a:lstStyle/>
            <a:p>
              <a:r>
                <a:rPr lang="cs-CZ" sz="2400"/>
                <a:t>60 m</a:t>
              </a:r>
            </a:p>
          </p:txBody>
        </p:sp>
        <p:sp>
          <p:nvSpPr>
            <p:cNvPr id="47128" name="TextovéPole 28"/>
            <p:cNvSpPr txBox="1">
              <a:spLocks noChangeArrowheads="1"/>
            </p:cNvSpPr>
            <p:nvPr/>
          </p:nvSpPr>
          <p:spPr bwMode="auto">
            <a:xfrm>
              <a:off x="7643833" y="5524499"/>
              <a:ext cx="1163332" cy="516514"/>
            </a:xfrm>
            <a:prstGeom prst="rect">
              <a:avLst/>
            </a:prstGeom>
            <a:noFill/>
            <a:ln w="9525">
              <a:noFill/>
              <a:miter lim="800000"/>
              <a:headEnd/>
              <a:tailEnd/>
            </a:ln>
          </p:spPr>
          <p:txBody>
            <a:bodyPr>
              <a:spAutoFit/>
            </a:bodyPr>
            <a:lstStyle/>
            <a:p>
              <a:r>
                <a:rPr lang="cs-CZ" sz="2400"/>
                <a:t>60 m</a:t>
              </a:r>
            </a:p>
          </p:txBody>
        </p:sp>
      </p:grpSp>
      <p:sp>
        <p:nvSpPr>
          <p:cNvPr id="24" name="TextovéPole 23"/>
          <p:cNvSpPr txBox="1"/>
          <p:nvPr/>
        </p:nvSpPr>
        <p:spPr>
          <a:xfrm>
            <a:off x="153988" y="5948363"/>
            <a:ext cx="8470900" cy="769937"/>
          </a:xfrm>
          <a:prstGeom prst="rect">
            <a:avLst/>
          </a:prstGeom>
          <a:noFill/>
        </p:spPr>
        <p:txBody>
          <a:bodyPr>
            <a:spAutoFit/>
          </a:bodyPr>
          <a:lstStyle/>
          <a:p>
            <a:pPr>
              <a:defRPr/>
            </a:pPr>
            <a:r>
              <a:rPr lang="cs-CZ" sz="2600" b="1" dirty="0">
                <a:latin typeface="+mj-lt"/>
              </a:rPr>
              <a:t>Odpověď: </a:t>
            </a:r>
            <a:r>
              <a:rPr lang="cs-CZ" sz="2600" dirty="0">
                <a:latin typeface="+mj-lt"/>
              </a:rPr>
              <a:t>Most bude dlouhý 240 metrů.</a:t>
            </a:r>
          </a:p>
          <a:p>
            <a:pPr>
              <a:defRPr/>
            </a:pPr>
            <a:endParaRPr lang="cs-CZ" dirty="0"/>
          </a:p>
        </p:txBody>
      </p:sp>
      <p:cxnSp>
        <p:nvCxnSpPr>
          <p:cNvPr id="27" name="Přímá spojovací čára 26"/>
          <p:cNvCxnSpPr/>
          <p:nvPr/>
        </p:nvCxnSpPr>
        <p:spPr>
          <a:xfrm rot="5400000">
            <a:off x="207962" y="3154363"/>
            <a:ext cx="328613" cy="1588"/>
          </a:xfrm>
          <a:prstGeom prst="line">
            <a:avLst/>
          </a:prstGeom>
        </p:spPr>
        <p:style>
          <a:lnRef idx="2">
            <a:schemeClr val="dk1"/>
          </a:lnRef>
          <a:fillRef idx="0">
            <a:schemeClr val="dk1"/>
          </a:fillRef>
          <a:effectRef idx="1">
            <a:schemeClr val="dk1"/>
          </a:effectRef>
          <a:fontRef idx="minor">
            <a:schemeClr val="tx1"/>
          </a:fontRef>
        </p:style>
      </p:cxnSp>
      <p:cxnSp>
        <p:nvCxnSpPr>
          <p:cNvPr id="29" name="Přímá spojovací čára 28"/>
          <p:cNvCxnSpPr/>
          <p:nvPr/>
        </p:nvCxnSpPr>
        <p:spPr>
          <a:xfrm rot="5400000">
            <a:off x="7658100" y="3190875"/>
            <a:ext cx="401638" cy="1588"/>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Nadpis 1"/>
          <p:cNvSpPr>
            <a:spLocks noGrp="1"/>
          </p:cNvSpPr>
          <p:nvPr>
            <p:ph type="title"/>
          </p:nvPr>
        </p:nvSpPr>
        <p:spPr>
          <a:xfrm>
            <a:off x="457200" y="274638"/>
            <a:ext cx="8229600" cy="708025"/>
          </a:xfrm>
        </p:spPr>
        <p:txBody>
          <a:bodyPr/>
          <a:lstStyle/>
          <a:p>
            <a:pPr eaLnBrk="1" hangingPunct="1"/>
            <a:r>
              <a:rPr lang="cs-CZ" sz="3600" b="1" smtClean="0"/>
              <a:t>3. početně</a:t>
            </a:r>
          </a:p>
        </p:txBody>
      </p:sp>
      <p:sp>
        <p:nvSpPr>
          <p:cNvPr id="48131" name="Zástupný symbol pro obsah 2"/>
          <p:cNvSpPr>
            <a:spLocks noGrp="1"/>
          </p:cNvSpPr>
          <p:nvPr>
            <p:ph idx="1"/>
          </p:nvPr>
        </p:nvSpPr>
        <p:spPr>
          <a:xfrm>
            <a:off x="457200" y="1055688"/>
            <a:ext cx="8229600" cy="5367337"/>
          </a:xfrm>
        </p:spPr>
        <p:txBody>
          <a:bodyPr/>
          <a:lstStyle/>
          <a:p>
            <a:pPr eaLnBrk="1" hangingPunct="1">
              <a:buNone/>
              <a:tabLst>
                <a:tab pos="2065338" algn="l"/>
                <a:tab pos="4121150" algn="l"/>
              </a:tabLst>
            </a:pPr>
            <a:r>
              <a:rPr lang="cs-CZ" sz="2600" dirty="0" smtClean="0"/>
              <a:t>Řeka …………….	120 m ………….	</a:t>
            </a:r>
            <a:r>
              <a:rPr lang="cs-CZ" sz="2000" i="1" baseline="30000" dirty="0" smtClean="0"/>
              <a:t>2</a:t>
            </a:r>
            <a:r>
              <a:rPr lang="cs-CZ" sz="2000" dirty="0" smtClean="0"/>
              <a:t>/</a:t>
            </a:r>
            <a:r>
              <a:rPr lang="cs-CZ" sz="2000" i="1" baseline="-25000" dirty="0" smtClean="0"/>
              <a:t>4</a:t>
            </a:r>
            <a:r>
              <a:rPr lang="cs-CZ" sz="2600" dirty="0" smtClean="0"/>
              <a:t> z celkové délky mostu</a:t>
            </a:r>
          </a:p>
          <a:p>
            <a:pPr eaLnBrk="1" hangingPunct="1">
              <a:buNone/>
              <a:tabLst>
                <a:tab pos="2065338" algn="l"/>
                <a:tab pos="4121150" algn="l"/>
              </a:tabLst>
            </a:pPr>
            <a:r>
              <a:rPr lang="cs-CZ" sz="2600" dirty="0" smtClean="0"/>
              <a:t>Pravý břeh …… 	? m ………………	</a:t>
            </a:r>
            <a:r>
              <a:rPr lang="cs-CZ" sz="2000" i="1" baseline="30000" dirty="0" smtClean="0"/>
              <a:t>1</a:t>
            </a:r>
            <a:r>
              <a:rPr lang="cs-CZ" sz="2000" dirty="0" smtClean="0"/>
              <a:t>/</a:t>
            </a:r>
            <a:r>
              <a:rPr lang="cs-CZ" sz="2000" i="1" baseline="-25000" dirty="0" smtClean="0"/>
              <a:t>4</a:t>
            </a:r>
            <a:r>
              <a:rPr lang="cs-CZ" sz="2600" baseline="-25000" dirty="0" smtClean="0"/>
              <a:t> </a:t>
            </a:r>
            <a:r>
              <a:rPr lang="cs-CZ" sz="2600" dirty="0" smtClean="0"/>
              <a:t>z celkové délky mostu </a:t>
            </a:r>
          </a:p>
          <a:p>
            <a:pPr eaLnBrk="1" hangingPunct="1">
              <a:buNone/>
              <a:tabLst>
                <a:tab pos="2065338" algn="l"/>
                <a:tab pos="4121150" algn="l"/>
              </a:tabLst>
            </a:pPr>
            <a:r>
              <a:rPr lang="cs-CZ" sz="2600" dirty="0" smtClean="0"/>
              <a:t>Levý břeh ……..	? m ………………	</a:t>
            </a:r>
            <a:r>
              <a:rPr lang="cs-CZ" sz="2000" i="1" baseline="30000" dirty="0" smtClean="0"/>
              <a:t>1</a:t>
            </a:r>
            <a:r>
              <a:rPr lang="cs-CZ" sz="2000" dirty="0" smtClean="0"/>
              <a:t>/</a:t>
            </a:r>
            <a:r>
              <a:rPr lang="cs-CZ" sz="2000" i="1" baseline="-25000" dirty="0" smtClean="0"/>
              <a:t>4</a:t>
            </a:r>
            <a:r>
              <a:rPr lang="cs-CZ" sz="2600" dirty="0" smtClean="0"/>
              <a:t> z celkové délky mostu</a:t>
            </a:r>
          </a:p>
          <a:p>
            <a:pPr eaLnBrk="1" hangingPunct="1">
              <a:buFont typeface="Arial" charset="0"/>
              <a:buNone/>
              <a:tabLst>
                <a:tab pos="2065338" algn="l"/>
                <a:tab pos="4121150" algn="l"/>
              </a:tabLst>
            </a:pPr>
            <a:r>
              <a:rPr lang="cs-CZ" sz="2600" dirty="0" smtClean="0"/>
              <a:t>Celkem metrů  …..? </a:t>
            </a:r>
          </a:p>
          <a:p>
            <a:pPr eaLnBrk="1" hangingPunct="1">
              <a:tabLst>
                <a:tab pos="2065338" algn="l"/>
                <a:tab pos="4121150" algn="l"/>
              </a:tabLst>
            </a:pPr>
            <a:endParaRPr lang="cs-CZ" sz="1600" dirty="0" smtClean="0"/>
          </a:p>
          <a:p>
            <a:pPr eaLnBrk="1" hangingPunct="1">
              <a:buNone/>
              <a:tabLst>
                <a:tab pos="2065338" algn="l"/>
                <a:tab pos="4121150" algn="l"/>
              </a:tabLst>
            </a:pPr>
            <a:r>
              <a:rPr lang="cs-CZ" sz="2000" i="1" baseline="30000" dirty="0" smtClean="0"/>
              <a:t>1</a:t>
            </a:r>
            <a:r>
              <a:rPr lang="cs-CZ" sz="2000" dirty="0" smtClean="0"/>
              <a:t>/</a:t>
            </a:r>
            <a:r>
              <a:rPr lang="cs-CZ" sz="2000" i="1" baseline="-25000" dirty="0" smtClean="0"/>
              <a:t>4</a:t>
            </a:r>
            <a:r>
              <a:rPr lang="cs-CZ" sz="2600" b="1" dirty="0" smtClean="0"/>
              <a:t> mostu </a:t>
            </a:r>
          </a:p>
          <a:p>
            <a:pPr eaLnBrk="1" hangingPunct="1">
              <a:buFont typeface="Arial" charset="0"/>
              <a:buNone/>
              <a:tabLst>
                <a:tab pos="2065338" algn="l"/>
                <a:tab pos="4121150" algn="l"/>
              </a:tabLst>
            </a:pPr>
            <a:r>
              <a:rPr lang="cs-CZ" sz="2600" dirty="0" smtClean="0"/>
              <a:t>120 : 2 = 60 m</a:t>
            </a:r>
          </a:p>
          <a:p>
            <a:pPr eaLnBrk="1" hangingPunct="1">
              <a:buFont typeface="Arial" charset="0"/>
              <a:buNone/>
              <a:tabLst>
                <a:tab pos="2065338" algn="l"/>
                <a:tab pos="4121150" algn="l"/>
              </a:tabLst>
            </a:pPr>
            <a:endParaRPr lang="cs-CZ" sz="1600" dirty="0" smtClean="0"/>
          </a:p>
          <a:p>
            <a:pPr eaLnBrk="1" hangingPunct="1">
              <a:buFont typeface="Arial" charset="0"/>
              <a:buNone/>
              <a:tabLst>
                <a:tab pos="2065338" algn="l"/>
                <a:tab pos="4121150" algn="l"/>
              </a:tabLst>
            </a:pPr>
            <a:r>
              <a:rPr lang="cs-CZ" sz="2600" b="1" dirty="0" smtClean="0"/>
              <a:t>Celý most</a:t>
            </a:r>
          </a:p>
          <a:p>
            <a:pPr eaLnBrk="1" hangingPunct="1">
              <a:buFont typeface="Arial" charset="0"/>
              <a:buNone/>
              <a:tabLst>
                <a:tab pos="2065338" algn="l"/>
                <a:tab pos="4121150" algn="l"/>
              </a:tabLst>
            </a:pPr>
            <a:r>
              <a:rPr lang="cs-CZ" sz="2600" dirty="0" smtClean="0"/>
              <a:t>60 x 4 = 240 m</a:t>
            </a:r>
          </a:p>
          <a:p>
            <a:pPr eaLnBrk="1" hangingPunct="1">
              <a:buFont typeface="Arial" charset="0"/>
              <a:buNone/>
              <a:tabLst>
                <a:tab pos="2065338" algn="l"/>
                <a:tab pos="4121150" algn="l"/>
              </a:tabLst>
            </a:pPr>
            <a:endParaRPr lang="cs-CZ" sz="2600" dirty="0" smtClean="0"/>
          </a:p>
          <a:p>
            <a:pPr eaLnBrk="1" hangingPunct="1">
              <a:buFont typeface="Arial" charset="0"/>
              <a:buNone/>
              <a:tabLst>
                <a:tab pos="2065338" algn="l"/>
                <a:tab pos="4121150" algn="l"/>
              </a:tabLst>
            </a:pPr>
            <a:r>
              <a:rPr lang="cs-CZ" sz="2600" b="1" dirty="0" smtClean="0"/>
              <a:t>Odpověď: </a:t>
            </a:r>
            <a:r>
              <a:rPr lang="cs-CZ" sz="2600" dirty="0" smtClean="0"/>
              <a:t>Most bude dlouhý 240 metrů.</a:t>
            </a:r>
          </a:p>
          <a:p>
            <a:pPr eaLnBrk="1" hangingPunct="1">
              <a:buFont typeface="Arial" charset="0"/>
              <a:buNone/>
              <a:tabLst>
                <a:tab pos="2065338" algn="l"/>
                <a:tab pos="4121150" algn="l"/>
              </a:tabLst>
            </a:pPr>
            <a:endParaRPr lang="cs-CZ" sz="2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131">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8131">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8131">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13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671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9155" name="Zástupný symbol pro obsah 2"/>
          <p:cNvSpPr>
            <a:spLocks noGrp="1"/>
          </p:cNvSpPr>
          <p:nvPr>
            <p:ph idx="1"/>
          </p:nvPr>
        </p:nvSpPr>
        <p:spPr>
          <a:xfrm>
            <a:off x="457200" y="1165225"/>
            <a:ext cx="8229600" cy="4960938"/>
          </a:xfrm>
        </p:spPr>
        <p:txBody>
          <a:bodyPr/>
          <a:lstStyle/>
          <a:p>
            <a:pPr marL="0" indent="0" algn="just" eaLnBrk="1" hangingPunct="1">
              <a:buFont typeface="Arial" charset="0"/>
              <a:buNone/>
              <a:tabLst>
                <a:tab pos="361950" algn="l"/>
              </a:tabLst>
            </a:pPr>
            <a:r>
              <a:rPr lang="cs-CZ" sz="2600" dirty="0" smtClean="0"/>
              <a:t>	</a:t>
            </a:r>
          </a:p>
          <a:p>
            <a:pPr marL="0" indent="0" algn="just" eaLnBrk="1" hangingPunct="1">
              <a:buFont typeface="Arial" charset="0"/>
              <a:buNone/>
              <a:tabLst>
                <a:tab pos="361950" algn="l"/>
              </a:tabLst>
            </a:pPr>
            <a:r>
              <a:rPr lang="cs-CZ" sz="2600" dirty="0" smtClean="0"/>
              <a:t>	Když to Maty pěkně vypočítal, nařídil </a:t>
            </a:r>
            <a:r>
              <a:rPr lang="cs-CZ" sz="2600" dirty="0" err="1" smtClean="0"/>
              <a:t>Krudo</a:t>
            </a:r>
            <a:r>
              <a:rPr lang="cs-CZ" sz="2600" dirty="0" smtClean="0"/>
              <a:t> létajícím </a:t>
            </a:r>
            <a:r>
              <a:rPr lang="cs-CZ" sz="2600" dirty="0" err="1" smtClean="0"/>
              <a:t>alvíkům</a:t>
            </a:r>
            <a:r>
              <a:rPr lang="cs-CZ" sz="2600" dirty="0" smtClean="0"/>
              <a:t>, aby most postavili. Ale co se nestalo. Most už stál, to jo, ale jak. Byl dva metry nad zemí a nedalo se na něj vylézt. </a:t>
            </a:r>
          </a:p>
          <a:p>
            <a:pPr marL="0" indent="0" algn="just" eaLnBrk="1" hangingPunct="1">
              <a:tabLst>
                <a:tab pos="361950" algn="l"/>
              </a:tabLst>
            </a:pPr>
            <a:endParaRPr lang="cs-CZ" sz="2400"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Zástupný symbol pro obsah 2"/>
          <p:cNvSpPr>
            <a:spLocks noGrp="1"/>
          </p:cNvSpPr>
          <p:nvPr>
            <p:ph idx="1"/>
          </p:nvPr>
        </p:nvSpPr>
        <p:spPr/>
        <p:txBody>
          <a:bodyPr/>
          <a:lstStyle/>
          <a:p>
            <a:pPr eaLnBrk="1" hangingPunct="1"/>
            <a:endParaRPr lang="cs-CZ" smtClean="0"/>
          </a:p>
        </p:txBody>
      </p:sp>
      <p:pic>
        <p:nvPicPr>
          <p:cNvPr id="50179" name="Picture 4" descr="D:\Dokumenty\škola\TUL\národka\4. ročník\LS\MX2M\Materiály\Most.JPG"/>
          <p:cNvPicPr>
            <a:picLocks noChangeAspect="1" noChangeArrowheads="1"/>
          </p:cNvPicPr>
          <p:nvPr/>
        </p:nvPicPr>
        <p:blipFill>
          <a:blip r:embed="rId2" cstate="print"/>
          <a:srcRect/>
          <a:stretch>
            <a:fillRect/>
          </a:stretch>
        </p:blipFill>
        <p:spPr bwMode="auto">
          <a:xfrm>
            <a:off x="144463" y="168275"/>
            <a:ext cx="8918575" cy="6364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482600" y="617538"/>
            <a:ext cx="5513388" cy="1692275"/>
          </a:xfrm>
          <a:prstGeom prst="rect">
            <a:avLst/>
          </a:prstGeom>
        </p:spPr>
        <p:txBody>
          <a:bodyPr>
            <a:spAutoFit/>
          </a:bodyPr>
          <a:lstStyle/>
          <a:p>
            <a:pPr algn="just">
              <a:tabLst>
                <a:tab pos="361950" algn="l"/>
              </a:tabLst>
              <a:defRPr/>
            </a:pPr>
            <a:r>
              <a:rPr lang="cs-CZ" sz="2400" dirty="0">
                <a:latin typeface="+mj-lt"/>
              </a:rPr>
              <a:t>	</a:t>
            </a:r>
            <a:r>
              <a:rPr lang="cs-CZ" sz="2600" dirty="0">
                <a:latin typeface="+mj-lt"/>
              </a:rPr>
              <a:t>V tom jedno s dětí uvidělo nedaleko na zemi žebřík. Stačilo tedy spočítat, zda bude dost dlouhý na to, aby se po něm dostali na most.</a:t>
            </a:r>
          </a:p>
        </p:txBody>
      </p:sp>
      <p:pic>
        <p:nvPicPr>
          <p:cNvPr id="51203" name="Picture 4" descr="D:\Dokumenty\škola\TUL\národka\4. ročník\LS\MX2M\Materiály\Zebrik.JPG"/>
          <p:cNvPicPr>
            <a:picLocks noChangeAspect="1" noChangeArrowheads="1"/>
          </p:cNvPicPr>
          <p:nvPr/>
        </p:nvPicPr>
        <p:blipFill>
          <a:blip r:embed="rId2" cstate="print"/>
          <a:srcRect/>
          <a:stretch>
            <a:fillRect/>
          </a:stretch>
        </p:blipFill>
        <p:spPr bwMode="auto">
          <a:xfrm>
            <a:off x="6032500" y="1347788"/>
            <a:ext cx="2446338" cy="5183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dpis 1"/>
          <p:cNvSpPr>
            <a:spLocks noGrp="1"/>
          </p:cNvSpPr>
          <p:nvPr>
            <p:ph type="title"/>
          </p:nvPr>
        </p:nvSpPr>
        <p:spPr>
          <a:xfrm>
            <a:off x="1614488" y="544513"/>
            <a:ext cx="5794375" cy="654050"/>
          </a:xfrm>
        </p:spPr>
        <p:txBody>
          <a:bodyPr/>
          <a:lstStyle/>
          <a:p>
            <a:pPr eaLnBrk="1" hangingPunct="1"/>
            <a:r>
              <a:rPr lang="cs-CZ" sz="3600" b="1" smtClean="0"/>
              <a:t>Hádanka</a:t>
            </a:r>
          </a:p>
        </p:txBody>
      </p:sp>
      <p:sp>
        <p:nvSpPr>
          <p:cNvPr id="3" name="Zástupný symbol pro obsah 2"/>
          <p:cNvSpPr>
            <a:spLocks noGrp="1"/>
          </p:cNvSpPr>
          <p:nvPr>
            <p:ph idx="1"/>
          </p:nvPr>
        </p:nvSpPr>
        <p:spPr>
          <a:xfrm>
            <a:off x="457200" y="982663"/>
            <a:ext cx="8229600" cy="5586412"/>
          </a:xfrm>
        </p:spPr>
        <p:txBody>
          <a:bodyPr rtlCol="0">
            <a:normAutofit/>
          </a:bodyPr>
          <a:lstStyle/>
          <a:p>
            <a:pPr marL="0" indent="0" algn="just" eaLnBrk="1" fontAlgn="auto" hangingPunct="1">
              <a:spcAft>
                <a:spcPts val="0"/>
              </a:spcAft>
              <a:buFont typeface="Arial" pitchFamily="34" charset="0"/>
              <a:buNone/>
              <a:defRPr/>
            </a:pPr>
            <a:endParaRPr lang="cs-CZ" sz="2600" dirty="0" smtClean="0"/>
          </a:p>
          <a:p>
            <a:pPr marL="0" indent="0" algn="just" eaLnBrk="1" fontAlgn="auto" hangingPunct="1">
              <a:spcAft>
                <a:spcPts val="0"/>
              </a:spcAft>
              <a:buFont typeface="Arial" pitchFamily="34" charset="0"/>
              <a:buNone/>
              <a:defRPr/>
            </a:pPr>
            <a:r>
              <a:rPr lang="cs-CZ" sz="2600" dirty="0" smtClean="0"/>
              <a:t>Maty otevřel knihu a hned na první straně stálo: „Nyní se chystáš vydat do světa plného dobrodružství, které zažije jen málokdo. Aby ses dozvěděl, co za první stránkou ukrývám, musíš vyřešit následující hádanku:“ </a:t>
            </a:r>
          </a:p>
          <a:p>
            <a:pPr marL="0" indent="0" algn="just" eaLnBrk="1" fontAlgn="auto" hangingPunct="1">
              <a:spcAft>
                <a:spcPts val="0"/>
              </a:spcAft>
              <a:buFont typeface="Arial" pitchFamily="34" charset="0"/>
              <a:buNone/>
              <a:defRPr/>
            </a:pPr>
            <a:endParaRPr lang="cs-CZ" sz="2600" dirty="0" smtClean="0"/>
          </a:p>
          <a:p>
            <a:pPr marL="0" indent="0" algn="just" eaLnBrk="1" fontAlgn="auto" hangingPunct="1">
              <a:spcAft>
                <a:spcPts val="0"/>
              </a:spcAft>
              <a:buFont typeface="Arial" pitchFamily="34" charset="0"/>
              <a:buNone/>
              <a:defRPr/>
            </a:pPr>
            <a:r>
              <a:rPr lang="cs-CZ" sz="2600" b="1" dirty="0" smtClean="0"/>
              <a:t>Doplň chybějící oka na síti hrací kostky</a:t>
            </a:r>
            <a:r>
              <a:rPr lang="cs-CZ" sz="2600" dirty="0" smtClean="0"/>
              <a:t> (Jedná se o klasickou kostku, kterou znáš z nejrůznějších stolních her.)</a:t>
            </a:r>
          </a:p>
          <a:p>
            <a:pPr algn="just" eaLnBrk="1" fontAlgn="auto" hangingPunct="1">
              <a:spcAft>
                <a:spcPts val="0"/>
              </a:spcAft>
              <a:buFont typeface="Arial" pitchFamily="34" charset="0"/>
              <a:buChar char="•"/>
              <a:defRPr/>
            </a:pPr>
            <a:endParaRPr lang="cs-CZ" sz="2400" dirty="0" smtClean="0"/>
          </a:p>
        </p:txBody>
      </p:sp>
      <p:pic>
        <p:nvPicPr>
          <p:cNvPr id="6148" name="Picture 4"/>
          <p:cNvPicPr>
            <a:picLocks noChangeAspect="1" noChangeArrowheads="1"/>
          </p:cNvPicPr>
          <p:nvPr/>
        </p:nvPicPr>
        <p:blipFill>
          <a:blip r:embed="rId2" cstate="print"/>
          <a:srcRect/>
          <a:stretch>
            <a:fillRect/>
          </a:stretch>
        </p:blipFill>
        <p:spPr bwMode="auto">
          <a:xfrm>
            <a:off x="4681538" y="4633913"/>
            <a:ext cx="2695575" cy="2038350"/>
          </a:xfrm>
          <a:prstGeom prst="rect">
            <a:avLst/>
          </a:prstGeom>
          <a:noFill/>
          <a:ln w="9525">
            <a:noFill/>
            <a:miter lim="800000"/>
            <a:headEnd/>
            <a:tailEnd/>
          </a:ln>
        </p:spPr>
      </p:pic>
      <p:pic>
        <p:nvPicPr>
          <p:cNvPr id="6149" name="Picture 5" descr="D:\Dokumenty\škola\TUL\národka\4. ročník\LS\MX2M\obrázky\Upravené\Mates_uloha.JPG"/>
          <p:cNvPicPr>
            <a:picLocks noChangeAspect="1" noChangeArrowheads="1"/>
          </p:cNvPicPr>
          <p:nvPr/>
        </p:nvPicPr>
        <p:blipFill>
          <a:blip r:embed="rId3" cstate="print"/>
          <a:srcRect/>
          <a:stretch>
            <a:fillRect/>
          </a:stretch>
        </p:blipFill>
        <p:spPr bwMode="auto">
          <a:xfrm>
            <a:off x="336550" y="0"/>
            <a:ext cx="1127125" cy="1400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obsah 7"/>
          <p:cNvSpPr>
            <a:spLocks noGrp="1"/>
          </p:cNvSpPr>
          <p:nvPr>
            <p:ph idx="1"/>
          </p:nvPr>
        </p:nvSpPr>
        <p:spPr>
          <a:xfrm>
            <a:off x="428625" y="544513"/>
            <a:ext cx="8159750" cy="4910137"/>
          </a:xfrm>
        </p:spPr>
        <p:txBody>
          <a:bodyPr/>
          <a:lstStyle/>
          <a:p>
            <a:pPr marL="0" indent="0" algn="just" eaLnBrk="1" hangingPunct="1">
              <a:buFont typeface="Arial" charset="0"/>
              <a:buNone/>
              <a:defRPr/>
            </a:pPr>
            <a:endParaRPr lang="cs-CZ" sz="2600" dirty="0" smtClean="0"/>
          </a:p>
          <a:p>
            <a:pPr marL="0" indent="0" algn="just" eaLnBrk="1" hangingPunct="1">
              <a:buFont typeface="Arial" charset="0"/>
              <a:buNone/>
              <a:defRPr/>
            </a:pPr>
            <a:endParaRPr lang="cs-CZ" sz="2600" dirty="0" smtClean="0"/>
          </a:p>
          <a:p>
            <a:pPr marL="0" indent="0" algn="just" eaLnBrk="1" hangingPunct="1">
              <a:buFont typeface="Arial" charset="0"/>
              <a:buNone/>
              <a:defRPr/>
            </a:pPr>
            <a:endParaRPr lang="cs-CZ" sz="2600" dirty="0" smtClean="0"/>
          </a:p>
          <a:p>
            <a:pPr marL="0" indent="0" algn="just" eaLnBrk="1" hangingPunct="1">
              <a:buFont typeface="Arial" charset="0"/>
              <a:buNone/>
              <a:defRPr/>
            </a:pPr>
            <a:r>
              <a:rPr lang="cs-CZ" sz="2600" dirty="0" smtClean="0"/>
              <a:t>Nalezený žebřík měl 8 příček vzájemně vzdálených 30 cm a k nejbližší příčce je od horního konce 15 cm a od dolního konce 35 cm.</a:t>
            </a:r>
          </a:p>
          <a:p>
            <a:pPr marL="0" indent="0" algn="just" eaLnBrk="1" hangingPunct="1">
              <a:buFont typeface="Arial" charset="0"/>
              <a:buNone/>
              <a:defRPr/>
            </a:pPr>
            <a:endParaRPr lang="cs-CZ" sz="2600" dirty="0" smtClean="0"/>
          </a:p>
          <a:p>
            <a:pPr marL="0" indent="0" algn="just" eaLnBrk="1" hangingPunct="1">
              <a:buFont typeface="Arial" charset="0"/>
              <a:buNone/>
              <a:defRPr/>
            </a:pPr>
            <a:r>
              <a:rPr lang="cs-CZ" sz="2600" b="1" dirty="0" smtClean="0"/>
              <a:t>Jak je žebřík dlouhý?</a:t>
            </a:r>
          </a:p>
          <a:p>
            <a:pPr marL="0" indent="0" algn="just" eaLnBrk="1" hangingPunct="1">
              <a:buFont typeface="Arial" charset="0"/>
              <a:buNone/>
              <a:defRPr/>
            </a:pPr>
            <a:endParaRPr lang="cs-CZ" sz="2600" dirty="0" smtClean="0"/>
          </a:p>
          <a:p>
            <a:pPr marL="0" indent="0" algn="just" eaLnBrk="1" hangingPunct="1">
              <a:buFont typeface="Arial" charset="0"/>
              <a:buNone/>
              <a:defRPr/>
            </a:pPr>
            <a:r>
              <a:rPr lang="cs-CZ" sz="2600" b="1" dirty="0" smtClean="0"/>
              <a:t>Bude dětem žebřík stačit, aby mohly vylézt na most?</a:t>
            </a:r>
          </a:p>
          <a:p>
            <a:pPr eaLnBrk="1" hangingPunct="1">
              <a:defRPr/>
            </a:pPr>
            <a:endParaRPr lang="cs-CZ" dirty="0"/>
          </a:p>
        </p:txBody>
      </p:sp>
      <p:pic>
        <p:nvPicPr>
          <p:cNvPr id="52227" name="Picture 5" descr="D:\Dokumenty\škola\TUL\národka\4. ročník\LS\MX2M\obrázky\Upravené\Mates_uloha.JPG"/>
          <p:cNvPicPr>
            <a:picLocks noChangeAspect="1" noChangeArrowheads="1"/>
          </p:cNvPicPr>
          <p:nvPr/>
        </p:nvPicPr>
        <p:blipFill>
          <a:blip r:embed="rId2" cstate="print"/>
          <a:srcRect/>
          <a:stretch>
            <a:fillRect/>
          </a:stretch>
        </p:blipFill>
        <p:spPr bwMode="auto">
          <a:xfrm>
            <a:off x="7054850" y="252413"/>
            <a:ext cx="1127125" cy="1400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Nadpis 1"/>
          <p:cNvSpPr>
            <a:spLocks noGrp="1"/>
          </p:cNvSpPr>
          <p:nvPr>
            <p:ph type="title"/>
          </p:nvPr>
        </p:nvSpPr>
        <p:spPr>
          <a:xfrm>
            <a:off x="457200" y="274638"/>
            <a:ext cx="8229600" cy="671512"/>
          </a:xfrm>
        </p:spPr>
        <p:txBody>
          <a:bodyPr/>
          <a:lstStyle/>
          <a:p>
            <a:pPr eaLnBrk="1" hangingPunct="1"/>
            <a:r>
              <a:rPr lang="cs-CZ" sz="3600" b="1" smtClean="0"/>
              <a:t>1. graficky</a:t>
            </a:r>
          </a:p>
        </p:txBody>
      </p:sp>
      <p:pic>
        <p:nvPicPr>
          <p:cNvPr id="53251" name="Picture 2"/>
          <p:cNvPicPr>
            <a:picLocks noGrp="1" noChangeAspect="1" noChangeArrowheads="1"/>
          </p:cNvPicPr>
          <p:nvPr>
            <p:ph idx="1"/>
          </p:nvPr>
        </p:nvPicPr>
        <p:blipFill>
          <a:blip r:embed="rId2" cstate="print"/>
          <a:srcRect/>
          <a:stretch>
            <a:fillRect/>
          </a:stretch>
        </p:blipFill>
        <p:spPr>
          <a:xfrm>
            <a:off x="2289175" y="2386013"/>
            <a:ext cx="169863" cy="884237"/>
          </a:xfrm>
        </p:spPr>
      </p:pic>
      <p:sp>
        <p:nvSpPr>
          <p:cNvPr id="4" name="Obdélník 3"/>
          <p:cNvSpPr/>
          <p:nvPr/>
        </p:nvSpPr>
        <p:spPr>
          <a:xfrm>
            <a:off x="920750" y="2347913"/>
            <a:ext cx="7419975" cy="46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6" name="Obdélník 5"/>
          <p:cNvSpPr/>
          <p:nvPr/>
        </p:nvSpPr>
        <p:spPr>
          <a:xfrm flipV="1">
            <a:off x="920750" y="3270250"/>
            <a:ext cx="7419975" cy="46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7" name="Obdélník 6"/>
          <p:cNvSpPr/>
          <p:nvPr/>
        </p:nvSpPr>
        <p:spPr>
          <a:xfrm>
            <a:off x="1497013" y="2393950"/>
            <a:ext cx="144462" cy="86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pic>
        <p:nvPicPr>
          <p:cNvPr id="53255" name="Picture 3"/>
          <p:cNvPicPr>
            <a:picLocks noChangeAspect="1" noChangeArrowheads="1"/>
          </p:cNvPicPr>
          <p:nvPr/>
        </p:nvPicPr>
        <p:blipFill>
          <a:blip r:embed="rId2" cstate="print"/>
          <a:srcRect/>
          <a:stretch>
            <a:fillRect/>
          </a:stretch>
        </p:blipFill>
        <p:spPr bwMode="auto">
          <a:xfrm>
            <a:off x="3962400" y="2382838"/>
            <a:ext cx="171450" cy="884237"/>
          </a:xfrm>
          <a:prstGeom prst="rect">
            <a:avLst/>
          </a:prstGeom>
          <a:noFill/>
          <a:ln w="9525">
            <a:noFill/>
            <a:miter lim="800000"/>
            <a:headEnd/>
            <a:tailEnd/>
          </a:ln>
        </p:spPr>
      </p:pic>
      <p:pic>
        <p:nvPicPr>
          <p:cNvPr id="53256" name="Picture 4"/>
          <p:cNvPicPr>
            <a:picLocks noChangeAspect="1" noChangeArrowheads="1"/>
          </p:cNvPicPr>
          <p:nvPr/>
        </p:nvPicPr>
        <p:blipFill>
          <a:blip r:embed="rId2" cstate="print"/>
          <a:srcRect/>
          <a:stretch>
            <a:fillRect/>
          </a:stretch>
        </p:blipFill>
        <p:spPr bwMode="auto">
          <a:xfrm>
            <a:off x="4810125" y="2384425"/>
            <a:ext cx="171450" cy="884238"/>
          </a:xfrm>
          <a:prstGeom prst="rect">
            <a:avLst/>
          </a:prstGeom>
          <a:noFill/>
          <a:ln w="9525">
            <a:noFill/>
            <a:miter lim="800000"/>
            <a:headEnd/>
            <a:tailEnd/>
          </a:ln>
        </p:spPr>
      </p:pic>
      <p:pic>
        <p:nvPicPr>
          <p:cNvPr id="53257" name="Picture 5"/>
          <p:cNvPicPr>
            <a:picLocks noChangeAspect="1" noChangeArrowheads="1"/>
          </p:cNvPicPr>
          <p:nvPr/>
        </p:nvPicPr>
        <p:blipFill>
          <a:blip r:embed="rId2" cstate="print"/>
          <a:srcRect/>
          <a:stretch>
            <a:fillRect/>
          </a:stretch>
        </p:blipFill>
        <p:spPr bwMode="auto">
          <a:xfrm>
            <a:off x="5600700" y="2382838"/>
            <a:ext cx="171450" cy="884237"/>
          </a:xfrm>
          <a:prstGeom prst="rect">
            <a:avLst/>
          </a:prstGeom>
          <a:noFill/>
          <a:ln w="9525">
            <a:noFill/>
            <a:miter lim="800000"/>
            <a:headEnd/>
            <a:tailEnd/>
          </a:ln>
        </p:spPr>
      </p:pic>
      <p:pic>
        <p:nvPicPr>
          <p:cNvPr id="53258" name="Picture 6"/>
          <p:cNvPicPr>
            <a:picLocks noChangeAspect="1" noChangeArrowheads="1"/>
          </p:cNvPicPr>
          <p:nvPr/>
        </p:nvPicPr>
        <p:blipFill>
          <a:blip r:embed="rId3" cstate="print"/>
          <a:srcRect/>
          <a:stretch>
            <a:fillRect/>
          </a:stretch>
        </p:blipFill>
        <p:spPr bwMode="auto">
          <a:xfrm>
            <a:off x="3144838" y="2384425"/>
            <a:ext cx="152400" cy="884238"/>
          </a:xfrm>
          <a:prstGeom prst="rect">
            <a:avLst/>
          </a:prstGeom>
          <a:noFill/>
          <a:ln w="9525">
            <a:noFill/>
            <a:miter lim="800000"/>
            <a:headEnd/>
            <a:tailEnd/>
          </a:ln>
        </p:spPr>
      </p:pic>
      <p:pic>
        <p:nvPicPr>
          <p:cNvPr id="53259" name="Picture 7"/>
          <p:cNvPicPr>
            <a:picLocks noChangeAspect="1" noChangeArrowheads="1"/>
          </p:cNvPicPr>
          <p:nvPr/>
        </p:nvPicPr>
        <p:blipFill>
          <a:blip r:embed="rId2" cstate="print"/>
          <a:srcRect/>
          <a:stretch>
            <a:fillRect/>
          </a:stretch>
        </p:blipFill>
        <p:spPr bwMode="auto">
          <a:xfrm>
            <a:off x="6397625" y="2382838"/>
            <a:ext cx="171450" cy="884237"/>
          </a:xfrm>
          <a:prstGeom prst="rect">
            <a:avLst/>
          </a:prstGeom>
          <a:noFill/>
          <a:ln w="9525">
            <a:noFill/>
            <a:miter lim="800000"/>
            <a:headEnd/>
            <a:tailEnd/>
          </a:ln>
        </p:spPr>
      </p:pic>
      <p:pic>
        <p:nvPicPr>
          <p:cNvPr id="53260" name="Picture 8"/>
          <p:cNvPicPr>
            <a:picLocks noChangeAspect="1" noChangeArrowheads="1"/>
          </p:cNvPicPr>
          <p:nvPr/>
        </p:nvPicPr>
        <p:blipFill>
          <a:blip r:embed="rId2" cstate="print"/>
          <a:srcRect/>
          <a:stretch>
            <a:fillRect/>
          </a:stretch>
        </p:blipFill>
        <p:spPr bwMode="auto">
          <a:xfrm>
            <a:off x="7185025" y="2384425"/>
            <a:ext cx="171450" cy="884238"/>
          </a:xfrm>
          <a:prstGeom prst="rect">
            <a:avLst/>
          </a:prstGeom>
          <a:noFill/>
          <a:ln w="9525">
            <a:noFill/>
            <a:miter lim="800000"/>
            <a:headEnd/>
            <a:tailEnd/>
          </a:ln>
        </p:spPr>
      </p:pic>
      <p:graphicFrame>
        <p:nvGraphicFramePr>
          <p:cNvPr id="10" name="Tabulka 9"/>
          <p:cNvGraphicFramePr>
            <a:graphicFrameLocks noGrp="1"/>
          </p:cNvGraphicFramePr>
          <p:nvPr/>
        </p:nvGraphicFramePr>
        <p:xfrm>
          <a:off x="920750" y="1457325"/>
          <a:ext cx="7419976" cy="371475"/>
        </p:xfrm>
        <a:graphic>
          <a:graphicData uri="http://schemas.openxmlformats.org/drawingml/2006/table">
            <a:tbl>
              <a:tblPr firstRow="1" bandRow="1">
                <a:tableStyleId>{5C22544A-7EE6-4342-B048-85BDC9FD1C3A}</a:tableStyleId>
              </a:tblPr>
              <a:tblGrid>
                <a:gridCol w="648092"/>
                <a:gridCol w="792112"/>
                <a:gridCol w="864122"/>
                <a:gridCol w="864122"/>
                <a:gridCol w="792112"/>
                <a:gridCol w="792112"/>
                <a:gridCol w="792112"/>
                <a:gridCol w="792112"/>
                <a:gridCol w="1083080"/>
              </a:tblGrid>
              <a:tr h="371475">
                <a:tc>
                  <a:txBody>
                    <a:bodyPr/>
                    <a:lstStyle/>
                    <a:p>
                      <a:pPr algn="ctr"/>
                      <a:r>
                        <a:rPr lang="cs-CZ" sz="1800" dirty="0" smtClean="0"/>
                        <a:t>15</a:t>
                      </a:r>
                      <a:endParaRPr lang="cs-CZ" sz="1800" dirty="0"/>
                    </a:p>
                  </a:txBody>
                  <a:tcPr marL="91443" marR="91443" marT="45798" marB="45798"/>
                </a:tc>
                <a:tc>
                  <a:txBody>
                    <a:bodyPr/>
                    <a:lstStyle/>
                    <a:p>
                      <a:pPr algn="ctr"/>
                      <a:r>
                        <a:rPr lang="cs-CZ" sz="1800" dirty="0" smtClean="0"/>
                        <a:t>30</a:t>
                      </a:r>
                      <a:endParaRPr lang="cs-CZ" sz="1800" dirty="0"/>
                    </a:p>
                  </a:txBody>
                  <a:tcPr marL="91443" marR="91443" marT="45798" marB="45798"/>
                </a:tc>
                <a:tc>
                  <a:txBody>
                    <a:bodyPr/>
                    <a:lstStyle/>
                    <a:p>
                      <a:pPr algn="ctr"/>
                      <a:r>
                        <a:rPr lang="cs-CZ" sz="1800" dirty="0" smtClean="0"/>
                        <a:t>30</a:t>
                      </a:r>
                      <a:endParaRPr lang="cs-CZ" sz="1800" dirty="0"/>
                    </a:p>
                  </a:txBody>
                  <a:tcPr marL="91443" marR="91443" marT="45798" marB="45798"/>
                </a:tc>
                <a:tc>
                  <a:txBody>
                    <a:bodyPr/>
                    <a:lstStyle/>
                    <a:p>
                      <a:pPr algn="ctr"/>
                      <a:r>
                        <a:rPr lang="cs-CZ" sz="1800" dirty="0" smtClean="0"/>
                        <a:t>30</a:t>
                      </a:r>
                      <a:endParaRPr lang="cs-CZ" sz="1800" dirty="0"/>
                    </a:p>
                  </a:txBody>
                  <a:tcPr marL="91443" marR="91443" marT="45798" marB="45798"/>
                </a:tc>
                <a:tc>
                  <a:txBody>
                    <a:bodyPr/>
                    <a:lstStyle/>
                    <a:p>
                      <a:pPr algn="ctr"/>
                      <a:r>
                        <a:rPr lang="cs-CZ" sz="1800" dirty="0" smtClean="0"/>
                        <a:t>30</a:t>
                      </a:r>
                      <a:endParaRPr lang="cs-CZ" sz="1800" dirty="0"/>
                    </a:p>
                  </a:txBody>
                  <a:tcPr marL="91443" marR="91443" marT="45798" marB="45798"/>
                </a:tc>
                <a:tc>
                  <a:txBody>
                    <a:bodyPr/>
                    <a:lstStyle/>
                    <a:p>
                      <a:pPr algn="ctr"/>
                      <a:r>
                        <a:rPr lang="cs-CZ" sz="1800" dirty="0" smtClean="0"/>
                        <a:t>30</a:t>
                      </a:r>
                      <a:endParaRPr lang="cs-CZ" sz="1800" dirty="0"/>
                    </a:p>
                  </a:txBody>
                  <a:tcPr marL="91443" marR="91443" marT="45798" marB="45798"/>
                </a:tc>
                <a:tc>
                  <a:txBody>
                    <a:bodyPr/>
                    <a:lstStyle/>
                    <a:p>
                      <a:pPr algn="ctr"/>
                      <a:r>
                        <a:rPr lang="cs-CZ" sz="1800" dirty="0" smtClean="0"/>
                        <a:t>30</a:t>
                      </a:r>
                      <a:endParaRPr lang="cs-CZ" sz="1800" dirty="0"/>
                    </a:p>
                  </a:txBody>
                  <a:tcPr marL="91443" marR="91443" marT="45798" marB="45798"/>
                </a:tc>
                <a:tc>
                  <a:txBody>
                    <a:bodyPr/>
                    <a:lstStyle/>
                    <a:p>
                      <a:pPr algn="ctr"/>
                      <a:r>
                        <a:rPr lang="cs-CZ" sz="1800" dirty="0" smtClean="0"/>
                        <a:t>30</a:t>
                      </a:r>
                      <a:endParaRPr lang="cs-CZ" sz="1800" dirty="0"/>
                    </a:p>
                  </a:txBody>
                  <a:tcPr marL="91443" marR="91443" marT="45798" marB="45798"/>
                </a:tc>
                <a:tc>
                  <a:txBody>
                    <a:bodyPr/>
                    <a:lstStyle/>
                    <a:p>
                      <a:pPr algn="ctr"/>
                      <a:r>
                        <a:rPr lang="cs-CZ" sz="1800" dirty="0" smtClean="0"/>
                        <a:t>35</a:t>
                      </a:r>
                      <a:endParaRPr lang="cs-CZ" sz="1800" dirty="0"/>
                    </a:p>
                  </a:txBody>
                  <a:tcPr marL="91443" marR="91443" marT="45798" marB="45798"/>
                </a:tc>
              </a:tr>
            </a:tbl>
          </a:graphicData>
        </a:graphic>
      </p:graphicFrame>
      <p:sp>
        <p:nvSpPr>
          <p:cNvPr id="51235" name="TextovéPole 1"/>
          <p:cNvSpPr txBox="1">
            <a:spLocks noChangeArrowheads="1"/>
          </p:cNvSpPr>
          <p:nvPr/>
        </p:nvSpPr>
        <p:spPr bwMode="auto">
          <a:xfrm>
            <a:off x="1285875" y="3830638"/>
            <a:ext cx="6840538" cy="492125"/>
          </a:xfrm>
          <a:prstGeom prst="rect">
            <a:avLst/>
          </a:prstGeom>
          <a:noFill/>
          <a:ln w="9525">
            <a:noFill/>
            <a:miter lim="800000"/>
            <a:headEnd/>
            <a:tailEnd/>
          </a:ln>
        </p:spPr>
        <p:txBody>
          <a:bodyPr>
            <a:spAutoFit/>
          </a:bodyPr>
          <a:lstStyle/>
          <a:p>
            <a:pPr>
              <a:defRPr/>
            </a:pPr>
            <a:r>
              <a:rPr lang="cs-CZ" sz="2600" dirty="0">
                <a:latin typeface="+mj-lt"/>
              </a:rPr>
              <a:t>15 + 30 + </a:t>
            </a:r>
            <a:r>
              <a:rPr lang="cs-CZ" sz="2600" dirty="0" err="1">
                <a:latin typeface="+mj-lt"/>
              </a:rPr>
              <a:t>30</a:t>
            </a:r>
            <a:r>
              <a:rPr lang="cs-CZ" sz="2600" dirty="0">
                <a:latin typeface="+mj-lt"/>
              </a:rPr>
              <a:t> + </a:t>
            </a:r>
            <a:r>
              <a:rPr lang="cs-CZ" sz="2600" dirty="0" err="1">
                <a:latin typeface="+mj-lt"/>
              </a:rPr>
              <a:t>30</a:t>
            </a:r>
            <a:r>
              <a:rPr lang="cs-CZ" sz="2600" dirty="0">
                <a:latin typeface="+mj-lt"/>
              </a:rPr>
              <a:t> + </a:t>
            </a:r>
            <a:r>
              <a:rPr lang="cs-CZ" sz="2600" dirty="0" err="1">
                <a:latin typeface="+mj-lt"/>
              </a:rPr>
              <a:t>30</a:t>
            </a:r>
            <a:r>
              <a:rPr lang="cs-CZ" sz="2600" dirty="0">
                <a:latin typeface="+mj-lt"/>
              </a:rPr>
              <a:t> + </a:t>
            </a:r>
            <a:r>
              <a:rPr lang="cs-CZ" sz="2600" dirty="0" err="1">
                <a:latin typeface="+mj-lt"/>
              </a:rPr>
              <a:t>30</a:t>
            </a:r>
            <a:r>
              <a:rPr lang="cs-CZ" sz="2600" dirty="0">
                <a:latin typeface="+mj-lt"/>
              </a:rPr>
              <a:t> + </a:t>
            </a:r>
            <a:r>
              <a:rPr lang="cs-CZ" sz="2600" dirty="0" err="1">
                <a:latin typeface="+mj-lt"/>
              </a:rPr>
              <a:t>30</a:t>
            </a:r>
            <a:r>
              <a:rPr lang="cs-CZ" sz="2600" dirty="0">
                <a:latin typeface="+mj-lt"/>
              </a:rPr>
              <a:t> + </a:t>
            </a:r>
            <a:r>
              <a:rPr lang="cs-CZ" sz="2600" dirty="0" err="1">
                <a:latin typeface="+mj-lt"/>
              </a:rPr>
              <a:t>30</a:t>
            </a:r>
            <a:r>
              <a:rPr lang="cs-CZ" sz="2600" dirty="0">
                <a:latin typeface="+mj-lt"/>
              </a:rPr>
              <a:t> + 35 = 260</a:t>
            </a:r>
          </a:p>
        </p:txBody>
      </p:sp>
      <p:sp>
        <p:nvSpPr>
          <p:cNvPr id="15" name="TextovéPole 14"/>
          <p:cNvSpPr txBox="1"/>
          <p:nvPr/>
        </p:nvSpPr>
        <p:spPr>
          <a:xfrm>
            <a:off x="519113" y="4560888"/>
            <a:ext cx="8069262" cy="1292225"/>
          </a:xfrm>
          <a:prstGeom prst="rect">
            <a:avLst/>
          </a:prstGeom>
          <a:noFill/>
        </p:spPr>
        <p:txBody>
          <a:bodyPr>
            <a:spAutoFit/>
          </a:bodyPr>
          <a:lstStyle/>
          <a:p>
            <a:pPr>
              <a:tabLst>
                <a:tab pos="1433513" algn="l"/>
              </a:tabLst>
              <a:defRPr/>
            </a:pPr>
            <a:endParaRPr lang="cs-CZ" sz="2600" b="1" dirty="0">
              <a:latin typeface="+mj-lt"/>
            </a:endParaRPr>
          </a:p>
          <a:p>
            <a:pPr>
              <a:tabLst>
                <a:tab pos="1433513" algn="l"/>
              </a:tabLst>
              <a:defRPr/>
            </a:pPr>
            <a:r>
              <a:rPr lang="cs-CZ" sz="2600" b="1" dirty="0">
                <a:latin typeface="+mj-lt"/>
              </a:rPr>
              <a:t>Odpověď:</a:t>
            </a:r>
            <a:r>
              <a:rPr lang="cs-CZ" sz="2600" dirty="0">
                <a:latin typeface="+mj-lt"/>
              </a:rPr>
              <a:t> Žebřík je dlouhý 260 cm.</a:t>
            </a:r>
          </a:p>
          <a:p>
            <a:pPr>
              <a:tabLst>
                <a:tab pos="1433513" algn="l"/>
              </a:tabLst>
              <a:defRPr/>
            </a:pPr>
            <a:r>
              <a:rPr lang="cs-CZ" sz="2600" dirty="0">
                <a:latin typeface="+mj-lt"/>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Nadpis 1"/>
          <p:cNvSpPr>
            <a:spLocks noGrp="1"/>
          </p:cNvSpPr>
          <p:nvPr>
            <p:ph type="title"/>
          </p:nvPr>
        </p:nvSpPr>
        <p:spPr>
          <a:xfrm>
            <a:off x="457200" y="274638"/>
            <a:ext cx="8229600" cy="781050"/>
          </a:xfrm>
        </p:spPr>
        <p:txBody>
          <a:bodyPr/>
          <a:lstStyle/>
          <a:p>
            <a:pPr eaLnBrk="1" hangingPunct="1"/>
            <a:r>
              <a:rPr lang="cs-CZ" sz="3600" b="1" smtClean="0"/>
              <a:t>2. početně</a:t>
            </a:r>
          </a:p>
        </p:txBody>
      </p:sp>
      <p:sp>
        <p:nvSpPr>
          <p:cNvPr id="52227" name="Zástupný symbol pro obsah 2"/>
          <p:cNvSpPr>
            <a:spLocks noGrp="1"/>
          </p:cNvSpPr>
          <p:nvPr>
            <p:ph idx="1"/>
          </p:nvPr>
        </p:nvSpPr>
        <p:spPr/>
        <p:txBody>
          <a:bodyPr/>
          <a:lstStyle/>
          <a:p>
            <a:pPr marL="0" eaLnBrk="1" hangingPunct="1">
              <a:spcBef>
                <a:spcPts val="600"/>
              </a:spcBef>
              <a:buFont typeface="Arial" charset="0"/>
              <a:buNone/>
              <a:tabLst>
                <a:tab pos="3138488" algn="l"/>
              </a:tabLst>
              <a:defRPr/>
            </a:pPr>
            <a:r>
              <a:rPr lang="cs-CZ" sz="2600" dirty="0" smtClean="0">
                <a:solidFill>
                  <a:srgbClr val="000000"/>
                </a:solidFill>
              </a:rPr>
              <a:t>Příček………………………...	8</a:t>
            </a:r>
          </a:p>
          <a:p>
            <a:pPr marL="0" eaLnBrk="1" hangingPunct="1">
              <a:spcBef>
                <a:spcPts val="600"/>
              </a:spcBef>
              <a:buFont typeface="Arial" charset="0"/>
              <a:buNone/>
              <a:tabLst>
                <a:tab pos="3138488" algn="l"/>
              </a:tabLst>
              <a:defRPr/>
            </a:pPr>
            <a:r>
              <a:rPr lang="cs-CZ" sz="2600" dirty="0" smtClean="0">
                <a:solidFill>
                  <a:srgbClr val="000000"/>
                </a:solidFill>
              </a:rPr>
              <a:t>Vzdálenost příček……….	30 cm</a:t>
            </a:r>
          </a:p>
          <a:p>
            <a:pPr marL="0" eaLnBrk="1" hangingPunct="1">
              <a:spcBef>
                <a:spcPts val="600"/>
              </a:spcBef>
              <a:buFont typeface="Arial" charset="0"/>
              <a:buNone/>
              <a:tabLst>
                <a:tab pos="3138488" algn="l"/>
              </a:tabLst>
              <a:defRPr/>
            </a:pPr>
            <a:r>
              <a:rPr lang="cs-CZ" sz="2600" dirty="0" smtClean="0">
                <a:solidFill>
                  <a:srgbClr val="000000"/>
                </a:solidFill>
              </a:rPr>
              <a:t>Volný konec dole….......	35 cm</a:t>
            </a:r>
          </a:p>
          <a:p>
            <a:pPr marL="0" eaLnBrk="1" hangingPunct="1">
              <a:spcBef>
                <a:spcPts val="600"/>
              </a:spcBef>
              <a:buFont typeface="Arial" charset="0"/>
              <a:buNone/>
              <a:tabLst>
                <a:tab pos="3138488" algn="l"/>
              </a:tabLst>
              <a:defRPr/>
            </a:pPr>
            <a:r>
              <a:rPr lang="cs-CZ" sz="2600" dirty="0" smtClean="0">
                <a:solidFill>
                  <a:srgbClr val="000000"/>
                </a:solidFill>
              </a:rPr>
              <a:t>Volný konec nahoře……	15 cm</a:t>
            </a:r>
          </a:p>
          <a:p>
            <a:pPr marL="0" eaLnBrk="1" hangingPunct="1">
              <a:spcBef>
                <a:spcPts val="600"/>
              </a:spcBef>
              <a:buFont typeface="Arial" charset="0"/>
              <a:buNone/>
              <a:tabLst>
                <a:tab pos="3138488" algn="l"/>
              </a:tabLst>
              <a:defRPr/>
            </a:pPr>
            <a:r>
              <a:rPr lang="cs-CZ" sz="2600" dirty="0" smtClean="0">
                <a:solidFill>
                  <a:srgbClr val="000000"/>
                </a:solidFill>
              </a:rPr>
              <a:t>Délka žebříku……………..	?</a:t>
            </a:r>
          </a:p>
          <a:p>
            <a:pPr eaLnBrk="1" hangingPunct="1">
              <a:tabLst>
                <a:tab pos="3138488" algn="l"/>
              </a:tabLst>
              <a:defRPr/>
            </a:pPr>
            <a:endParaRPr lang="cs-CZ" sz="2500" dirty="0" smtClean="0">
              <a:solidFill>
                <a:srgbClr val="000000"/>
              </a:solidFill>
            </a:endParaRPr>
          </a:p>
          <a:p>
            <a:pPr eaLnBrk="1" hangingPunct="1">
              <a:tabLst>
                <a:tab pos="3138488" algn="l"/>
              </a:tabLst>
              <a:defRPr/>
            </a:pPr>
            <a:endParaRPr lang="cs-CZ"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Zástupný symbol pro obsah 2"/>
          <p:cNvSpPr>
            <a:spLocks noGrp="1"/>
          </p:cNvSpPr>
          <p:nvPr>
            <p:ph idx="1"/>
          </p:nvPr>
        </p:nvSpPr>
        <p:spPr>
          <a:xfrm>
            <a:off x="482600" y="361950"/>
            <a:ext cx="8229600" cy="5727700"/>
          </a:xfrm>
        </p:spPr>
        <p:txBody>
          <a:bodyPr/>
          <a:lstStyle/>
          <a:p>
            <a:pPr marL="0" indent="0" eaLnBrk="1" hangingPunct="1">
              <a:spcBef>
                <a:spcPct val="0"/>
              </a:spcBef>
              <a:buFont typeface="Arial" charset="0"/>
              <a:buNone/>
              <a:tabLst>
                <a:tab pos="3679825" algn="l"/>
              </a:tabLst>
            </a:pPr>
            <a:r>
              <a:rPr lang="cs-CZ" sz="2600" smtClean="0">
                <a:solidFill>
                  <a:srgbClr val="000000"/>
                </a:solidFill>
              </a:rPr>
              <a:t>2 příčky vytvoří 1 mezeru  	= (2 – 1) . 30</a:t>
            </a:r>
          </a:p>
          <a:p>
            <a:pPr marL="0" indent="0" eaLnBrk="1" hangingPunct="1">
              <a:spcBef>
                <a:spcPct val="0"/>
              </a:spcBef>
              <a:buFont typeface="Arial" charset="0"/>
              <a:buNone/>
              <a:tabLst>
                <a:tab pos="3679825" algn="l"/>
              </a:tabLst>
            </a:pPr>
            <a:r>
              <a:rPr lang="cs-CZ" sz="2600" smtClean="0">
                <a:solidFill>
                  <a:srgbClr val="000000"/>
                </a:solidFill>
              </a:rPr>
              <a:t>3 příčky vytvoří 2 mezery  	= (3 – 1) . 30</a:t>
            </a:r>
          </a:p>
          <a:p>
            <a:pPr marL="0" indent="0" eaLnBrk="1" hangingPunct="1">
              <a:spcBef>
                <a:spcPct val="0"/>
              </a:spcBef>
              <a:buFont typeface="Arial" charset="0"/>
              <a:buNone/>
              <a:tabLst>
                <a:tab pos="3679825" algn="l"/>
              </a:tabLst>
            </a:pPr>
            <a:r>
              <a:rPr lang="cs-CZ" sz="2600" smtClean="0">
                <a:solidFill>
                  <a:srgbClr val="000000"/>
                </a:solidFill>
              </a:rPr>
              <a:t>4 příčky vytvoří 3 mezery  	= (4 – 1) . 30</a:t>
            </a:r>
          </a:p>
          <a:p>
            <a:pPr marL="0" indent="0" eaLnBrk="1" hangingPunct="1">
              <a:spcBef>
                <a:spcPct val="0"/>
              </a:spcBef>
              <a:buFont typeface="Arial" charset="0"/>
              <a:buNone/>
              <a:tabLst>
                <a:tab pos="3679825" algn="l"/>
              </a:tabLst>
            </a:pPr>
            <a:r>
              <a:rPr lang="cs-CZ" sz="2600" smtClean="0">
                <a:solidFill>
                  <a:srgbClr val="000000"/>
                </a:solidFill>
              </a:rPr>
              <a:t>5 příček vytvoří 4 mezery 	= (5 – 1) . 30</a:t>
            </a:r>
          </a:p>
          <a:p>
            <a:pPr marL="0" indent="0" eaLnBrk="1" hangingPunct="1">
              <a:spcBef>
                <a:spcPct val="0"/>
              </a:spcBef>
              <a:buFont typeface="Arial" charset="0"/>
              <a:buNone/>
              <a:tabLst>
                <a:tab pos="3679825" algn="l"/>
              </a:tabLst>
            </a:pPr>
            <a:r>
              <a:rPr lang="cs-CZ" sz="2600" smtClean="0">
                <a:solidFill>
                  <a:srgbClr val="000000"/>
                </a:solidFill>
              </a:rPr>
              <a:t>6 příček vytvoří 5 mezer 	= (6 – 1) . 30</a:t>
            </a:r>
          </a:p>
          <a:p>
            <a:pPr marL="0" indent="0" eaLnBrk="1" hangingPunct="1">
              <a:spcBef>
                <a:spcPct val="0"/>
              </a:spcBef>
              <a:buFont typeface="Arial" charset="0"/>
              <a:buNone/>
              <a:tabLst>
                <a:tab pos="3679825" algn="l"/>
              </a:tabLst>
            </a:pPr>
            <a:r>
              <a:rPr lang="cs-CZ" sz="2600" smtClean="0">
                <a:solidFill>
                  <a:srgbClr val="000000"/>
                </a:solidFill>
              </a:rPr>
              <a:t>7 příček vytvoří 6 mezer 	= (7 – 1) . 30</a:t>
            </a:r>
          </a:p>
          <a:p>
            <a:pPr marL="0" indent="0" eaLnBrk="1" hangingPunct="1">
              <a:spcBef>
                <a:spcPct val="0"/>
              </a:spcBef>
              <a:buFont typeface="Arial" charset="0"/>
              <a:buNone/>
              <a:tabLst>
                <a:tab pos="3679825" algn="l"/>
              </a:tabLst>
            </a:pPr>
            <a:r>
              <a:rPr lang="cs-CZ" sz="2600" smtClean="0">
                <a:solidFill>
                  <a:srgbClr val="000000"/>
                </a:solidFill>
              </a:rPr>
              <a:t>8 příček vytvoří 7 mezer 	= (7 – 1) . 30</a:t>
            </a:r>
          </a:p>
          <a:p>
            <a:pPr marL="0" indent="0" algn="just" eaLnBrk="1" hangingPunct="1">
              <a:spcBef>
                <a:spcPct val="0"/>
              </a:spcBef>
              <a:buFont typeface="Arial" charset="0"/>
              <a:buNone/>
              <a:tabLst>
                <a:tab pos="3679825" algn="l"/>
              </a:tabLst>
            </a:pPr>
            <a:endParaRPr lang="cs-CZ" sz="2600" b="1" smtClean="0">
              <a:solidFill>
                <a:srgbClr val="000000"/>
              </a:solidFill>
            </a:endParaRPr>
          </a:p>
          <a:p>
            <a:pPr marL="0" indent="0" algn="just" eaLnBrk="1" hangingPunct="1">
              <a:spcBef>
                <a:spcPct val="0"/>
              </a:spcBef>
              <a:buFont typeface="Arial" charset="0"/>
              <a:buNone/>
              <a:tabLst>
                <a:tab pos="3679825" algn="l"/>
              </a:tabLst>
            </a:pPr>
            <a:r>
              <a:rPr lang="cs-CZ" sz="2600" b="1" smtClean="0">
                <a:solidFill>
                  <a:srgbClr val="000000"/>
                </a:solidFill>
              </a:rPr>
              <a:t>K příslušnému výsledku vždy přičítáme ještě 15 cm a 35 cm. </a:t>
            </a:r>
          </a:p>
          <a:p>
            <a:pPr marL="0" indent="0" algn="just" eaLnBrk="1" hangingPunct="1">
              <a:spcBef>
                <a:spcPct val="0"/>
              </a:spcBef>
              <a:buFont typeface="Arial" charset="0"/>
              <a:buNone/>
              <a:tabLst>
                <a:tab pos="3679825" algn="l"/>
              </a:tabLst>
            </a:pPr>
            <a:endParaRPr lang="cs-CZ" sz="2600" smtClean="0">
              <a:solidFill>
                <a:srgbClr val="000000"/>
              </a:solidFill>
            </a:endParaRPr>
          </a:p>
          <a:p>
            <a:pPr marL="0" indent="0" algn="just" eaLnBrk="1" hangingPunct="1">
              <a:spcBef>
                <a:spcPct val="0"/>
              </a:spcBef>
              <a:buFont typeface="Arial" charset="0"/>
              <a:buNone/>
              <a:tabLst>
                <a:tab pos="3679825" algn="l"/>
              </a:tabLst>
            </a:pPr>
            <a:r>
              <a:rPr lang="cs-CZ" sz="2600" smtClean="0">
                <a:solidFill>
                  <a:srgbClr val="000000"/>
                </a:solidFill>
              </a:rPr>
              <a:t>30 + 30 + 30 + 30 + 30 + 30 + 30 + 15 + 35 = 260</a:t>
            </a:r>
          </a:p>
          <a:p>
            <a:pPr marL="0" indent="0" algn="just" eaLnBrk="1" hangingPunct="1">
              <a:spcBef>
                <a:spcPct val="0"/>
              </a:spcBef>
              <a:buFont typeface="Arial" charset="0"/>
              <a:buNone/>
              <a:tabLst>
                <a:tab pos="3679825" algn="l"/>
              </a:tabLst>
            </a:pPr>
            <a:endParaRPr lang="cs-CZ" sz="2600" b="1" smtClean="0"/>
          </a:p>
          <a:p>
            <a:pPr marL="0" indent="0" algn="just" eaLnBrk="1" hangingPunct="1">
              <a:spcBef>
                <a:spcPct val="0"/>
              </a:spcBef>
              <a:buFont typeface="Arial" charset="0"/>
              <a:buNone/>
              <a:tabLst>
                <a:tab pos="3679825" algn="l"/>
              </a:tabLst>
            </a:pPr>
            <a:r>
              <a:rPr lang="cs-CZ" sz="2600" b="1" smtClean="0"/>
              <a:t>Odpověď:</a:t>
            </a:r>
            <a:r>
              <a:rPr lang="cs-CZ" sz="2600" smtClean="0"/>
              <a:t> Žebřík je dlouhý 260 cm.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298">
                                            <p:txEl>
                                              <p:pRg st="10" end="1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29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Nadpis 1"/>
          <p:cNvSpPr>
            <a:spLocks noGrp="1"/>
          </p:cNvSpPr>
          <p:nvPr>
            <p:ph type="title"/>
          </p:nvPr>
        </p:nvSpPr>
        <p:spPr>
          <a:xfrm>
            <a:off x="457200" y="274638"/>
            <a:ext cx="8229600" cy="854075"/>
          </a:xfrm>
        </p:spPr>
        <p:txBody>
          <a:bodyPr/>
          <a:lstStyle/>
          <a:p>
            <a:pPr eaLnBrk="1" hangingPunct="1"/>
            <a:r>
              <a:rPr lang="cs-CZ" sz="3600" b="1" smtClean="0"/>
              <a:t>3. způsob řešení</a:t>
            </a:r>
          </a:p>
        </p:txBody>
      </p:sp>
      <p:sp>
        <p:nvSpPr>
          <p:cNvPr id="3" name="Zástupný symbol pro obsah 2"/>
          <p:cNvSpPr>
            <a:spLocks noGrp="1"/>
          </p:cNvSpPr>
          <p:nvPr>
            <p:ph idx="1"/>
          </p:nvPr>
        </p:nvSpPr>
        <p:spPr/>
        <p:txBody>
          <a:bodyPr rtlCol="0">
            <a:normAutofit fontScale="85000" lnSpcReduction="20000"/>
          </a:bodyPr>
          <a:lstStyle/>
          <a:p>
            <a:pPr marL="0" eaLnBrk="1" hangingPunct="1">
              <a:spcBef>
                <a:spcPts val="600"/>
              </a:spcBef>
              <a:buFont typeface="Arial" charset="0"/>
              <a:buNone/>
              <a:tabLst>
                <a:tab pos="3319463" algn="l"/>
              </a:tabLst>
              <a:defRPr/>
            </a:pPr>
            <a:r>
              <a:rPr lang="cs-CZ" dirty="0" smtClean="0">
                <a:solidFill>
                  <a:srgbClr val="000000"/>
                </a:solidFill>
              </a:rPr>
              <a:t>Příček………………………...	8</a:t>
            </a:r>
          </a:p>
          <a:p>
            <a:pPr marL="0" eaLnBrk="1" hangingPunct="1">
              <a:spcBef>
                <a:spcPts val="600"/>
              </a:spcBef>
              <a:buFont typeface="Arial" charset="0"/>
              <a:buNone/>
              <a:tabLst>
                <a:tab pos="3319463" algn="l"/>
              </a:tabLst>
              <a:defRPr/>
            </a:pPr>
            <a:r>
              <a:rPr lang="cs-CZ" dirty="0" smtClean="0">
                <a:solidFill>
                  <a:srgbClr val="000000"/>
                </a:solidFill>
              </a:rPr>
              <a:t>Vzdálenost příček……….	30 cm</a:t>
            </a:r>
          </a:p>
          <a:p>
            <a:pPr marL="0" eaLnBrk="1" hangingPunct="1">
              <a:spcBef>
                <a:spcPts val="600"/>
              </a:spcBef>
              <a:buFont typeface="Arial" charset="0"/>
              <a:buNone/>
              <a:tabLst>
                <a:tab pos="3319463" algn="l"/>
              </a:tabLst>
              <a:defRPr/>
            </a:pPr>
            <a:r>
              <a:rPr lang="cs-CZ" dirty="0" smtClean="0">
                <a:solidFill>
                  <a:srgbClr val="000000"/>
                </a:solidFill>
              </a:rPr>
              <a:t>Volný konec dole….......	35 cm</a:t>
            </a:r>
          </a:p>
          <a:p>
            <a:pPr marL="0" eaLnBrk="1" hangingPunct="1">
              <a:spcBef>
                <a:spcPts val="600"/>
              </a:spcBef>
              <a:buFont typeface="Arial" charset="0"/>
              <a:buNone/>
              <a:tabLst>
                <a:tab pos="3319463" algn="l"/>
              </a:tabLst>
              <a:defRPr/>
            </a:pPr>
            <a:r>
              <a:rPr lang="cs-CZ" dirty="0" smtClean="0">
                <a:solidFill>
                  <a:srgbClr val="000000"/>
                </a:solidFill>
              </a:rPr>
              <a:t>Volný konec nahoře……	15 cm</a:t>
            </a:r>
          </a:p>
          <a:p>
            <a:pPr marL="0" eaLnBrk="1" hangingPunct="1">
              <a:spcBef>
                <a:spcPts val="600"/>
              </a:spcBef>
              <a:buFont typeface="Arial" charset="0"/>
              <a:buNone/>
              <a:tabLst>
                <a:tab pos="3319463" algn="l"/>
              </a:tabLst>
              <a:defRPr/>
            </a:pPr>
            <a:r>
              <a:rPr lang="cs-CZ" dirty="0" smtClean="0">
                <a:solidFill>
                  <a:srgbClr val="000000"/>
                </a:solidFill>
              </a:rPr>
              <a:t>Délka žebříku……………..	?</a:t>
            </a:r>
          </a:p>
          <a:p>
            <a:pPr marL="0" indent="0" eaLnBrk="1" fontAlgn="auto" hangingPunct="1">
              <a:spcAft>
                <a:spcPts val="0"/>
              </a:spcAft>
              <a:buFont typeface="Arial" pitchFamily="34" charset="0"/>
              <a:buNone/>
              <a:defRPr/>
            </a:pPr>
            <a:endParaRPr lang="cs-CZ" dirty="0" smtClean="0"/>
          </a:p>
          <a:p>
            <a:pPr marL="0" indent="0" eaLnBrk="1" fontAlgn="auto" hangingPunct="1">
              <a:spcAft>
                <a:spcPts val="0"/>
              </a:spcAft>
              <a:buFont typeface="Arial" pitchFamily="34" charset="0"/>
              <a:buNone/>
              <a:defRPr/>
            </a:pPr>
            <a:r>
              <a:rPr lang="cs-CZ" dirty="0" smtClean="0"/>
              <a:t>x = 15 + 35 + (30 . 7)</a:t>
            </a:r>
          </a:p>
          <a:p>
            <a:pPr marL="0" indent="0" eaLnBrk="1" fontAlgn="auto" hangingPunct="1">
              <a:spcAft>
                <a:spcPts val="0"/>
              </a:spcAft>
              <a:buFont typeface="Arial" pitchFamily="34" charset="0"/>
              <a:buNone/>
              <a:defRPr/>
            </a:pPr>
            <a:r>
              <a:rPr lang="cs-CZ" dirty="0" smtClean="0"/>
              <a:t>x = 50 + 210</a:t>
            </a:r>
          </a:p>
          <a:p>
            <a:pPr marL="0" indent="0" eaLnBrk="1" fontAlgn="auto" hangingPunct="1">
              <a:spcAft>
                <a:spcPts val="0"/>
              </a:spcAft>
              <a:buFont typeface="Arial" pitchFamily="34" charset="0"/>
              <a:buNone/>
              <a:defRPr/>
            </a:pPr>
            <a:r>
              <a:rPr lang="cs-CZ" dirty="0" smtClean="0"/>
              <a:t>X = 260</a:t>
            </a:r>
          </a:p>
          <a:p>
            <a:pPr marL="0" indent="0" eaLnBrk="1" fontAlgn="auto" hangingPunct="1">
              <a:spcAft>
                <a:spcPts val="0"/>
              </a:spcAft>
              <a:buFont typeface="Arial" pitchFamily="34" charset="0"/>
              <a:buNone/>
              <a:defRPr/>
            </a:pPr>
            <a:endParaRPr lang="cs-CZ" dirty="0" smtClean="0"/>
          </a:p>
          <a:p>
            <a:pPr marL="0" indent="0" eaLnBrk="1" fontAlgn="auto" hangingPunct="1">
              <a:spcAft>
                <a:spcPts val="0"/>
              </a:spcAft>
              <a:buFont typeface="Arial" pitchFamily="34" charset="0"/>
              <a:buNone/>
              <a:defRPr/>
            </a:pPr>
            <a:r>
              <a:rPr lang="cs-CZ" b="1" dirty="0" smtClean="0"/>
              <a:t>Odpověď:</a:t>
            </a:r>
            <a:r>
              <a:rPr lang="cs-CZ" dirty="0" smtClean="0"/>
              <a:t> Žebřík je dlouhý 260 cm.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Zástupný symbol pro obsah 2"/>
          <p:cNvSpPr>
            <a:spLocks noGrp="1"/>
          </p:cNvSpPr>
          <p:nvPr>
            <p:ph idx="1"/>
          </p:nvPr>
        </p:nvSpPr>
        <p:spPr>
          <a:xfrm>
            <a:off x="457200" y="471488"/>
            <a:ext cx="8229600" cy="5654675"/>
          </a:xfrm>
        </p:spPr>
        <p:txBody>
          <a:bodyPr/>
          <a:lstStyle/>
          <a:p>
            <a:pPr marL="0" indent="0" algn="just">
              <a:buFont typeface="Arial" charset="0"/>
              <a:buNone/>
            </a:pPr>
            <a:r>
              <a:rPr lang="cs-CZ" sz="2600" b="1" smtClean="0"/>
              <a:t>Dostanou se děti po žebříku na most, který je dva metry nad zemí?</a:t>
            </a:r>
          </a:p>
          <a:p>
            <a:pPr marL="0" indent="0" algn="just">
              <a:buFont typeface="Arial" charset="0"/>
              <a:buNone/>
            </a:pPr>
            <a:endParaRPr lang="cs-CZ" sz="2600" smtClean="0"/>
          </a:p>
          <a:p>
            <a:pPr marL="0" indent="0" algn="just">
              <a:buFont typeface="Arial" charset="0"/>
              <a:buNone/>
            </a:pPr>
            <a:r>
              <a:rPr lang="cs-CZ" sz="2600" smtClean="0"/>
              <a:t>2 m = 200 cm</a:t>
            </a:r>
          </a:p>
          <a:p>
            <a:pPr marL="0" indent="0" algn="just">
              <a:buFont typeface="Arial" charset="0"/>
              <a:buNone/>
            </a:pPr>
            <a:endParaRPr lang="cs-CZ" sz="2600" smtClean="0"/>
          </a:p>
          <a:p>
            <a:pPr marL="0" indent="0" algn="just">
              <a:buFont typeface="Arial" charset="0"/>
              <a:buNone/>
            </a:pPr>
            <a:r>
              <a:rPr lang="cs-CZ" sz="2600" smtClean="0"/>
              <a:t>260 cm </a:t>
            </a:r>
            <a:r>
              <a:rPr lang="en-US" sz="2600" smtClean="0"/>
              <a:t>&gt;</a:t>
            </a:r>
            <a:r>
              <a:rPr lang="cs-CZ" sz="2600" smtClean="0"/>
              <a:t> 200 cm</a:t>
            </a:r>
          </a:p>
          <a:p>
            <a:pPr marL="0" indent="0" algn="just">
              <a:buFont typeface="Arial" charset="0"/>
              <a:buNone/>
            </a:pPr>
            <a:endParaRPr lang="cs-CZ" sz="2600" smtClean="0"/>
          </a:p>
          <a:p>
            <a:pPr marL="0" indent="0" algn="just">
              <a:buFont typeface="Arial" charset="0"/>
              <a:buNone/>
            </a:pPr>
            <a:r>
              <a:rPr lang="cs-CZ" sz="2600" b="1" smtClean="0"/>
              <a:t>Odpověď: </a:t>
            </a:r>
            <a:r>
              <a:rPr lang="cs-CZ" sz="2600" smtClean="0"/>
              <a:t>Děti se na most po žebříku dostanou.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4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34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34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Zástupný symbol pro obsah 2"/>
          <p:cNvSpPr>
            <a:spLocks noGrp="1"/>
          </p:cNvSpPr>
          <p:nvPr>
            <p:ph idx="1"/>
          </p:nvPr>
        </p:nvSpPr>
        <p:spPr>
          <a:xfrm>
            <a:off x="457200" y="544513"/>
            <a:ext cx="8229600" cy="5581650"/>
          </a:xfrm>
        </p:spPr>
        <p:txBody>
          <a:bodyPr/>
          <a:lstStyle/>
          <a:p>
            <a:pPr marL="0" indent="0" algn="just" eaLnBrk="1" hangingPunct="1">
              <a:buFont typeface="Arial" charset="0"/>
              <a:buNone/>
              <a:tabLst>
                <a:tab pos="450850" algn="l"/>
              </a:tabLst>
            </a:pPr>
            <a:r>
              <a:rPr lang="cs-CZ" sz="2600" smtClean="0"/>
              <a:t>	Když se všichni dostali na most, vytáhli si žebřík nahoru a poté po něm slezli na druhém konci řeky. Dál pokračovali chvíli pěšky. Zem byla pokryta pískem a hlínou plnou kamení.</a:t>
            </a:r>
          </a:p>
          <a:p>
            <a:pPr marL="0" indent="0" algn="just" eaLnBrk="1" hangingPunct="1">
              <a:tabLst>
                <a:tab pos="450850" algn="l"/>
              </a:tabLst>
            </a:pPr>
            <a:endParaRPr lang="cs-CZ" sz="260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781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9395" name="Zástupný symbol pro obsah 2"/>
          <p:cNvSpPr>
            <a:spLocks noGrp="1"/>
          </p:cNvSpPr>
          <p:nvPr>
            <p:ph idx="1"/>
          </p:nvPr>
        </p:nvSpPr>
        <p:spPr>
          <a:xfrm>
            <a:off x="457200" y="1420813"/>
            <a:ext cx="8229600" cy="4705350"/>
          </a:xfrm>
        </p:spPr>
        <p:txBody>
          <a:bodyPr/>
          <a:lstStyle/>
          <a:p>
            <a:pPr marL="0" indent="0" algn="just" eaLnBrk="1" hangingPunct="1">
              <a:buFont typeface="Arial" charset="0"/>
              <a:buNone/>
              <a:tabLst>
                <a:tab pos="361950" algn="l"/>
              </a:tabLst>
            </a:pPr>
            <a:r>
              <a:rPr lang="cs-CZ" sz="2600" smtClean="0"/>
              <a:t>	</a:t>
            </a:r>
          </a:p>
          <a:p>
            <a:pPr marL="0" indent="0" algn="just" eaLnBrk="1" hangingPunct="1">
              <a:buFont typeface="Arial" charset="0"/>
              <a:buNone/>
              <a:tabLst>
                <a:tab pos="361950" algn="l"/>
              </a:tabLst>
            </a:pPr>
            <a:r>
              <a:rPr lang="cs-CZ" sz="2600" smtClean="0"/>
              <a:t>	Často klopýtali a brzy je začaly bolet nohy. Kurkud Krudo je tedy zavedl k místu, kudy jezdí vlak. Jen si museli koupit správné jízdenky.</a:t>
            </a:r>
          </a:p>
          <a:p>
            <a:pPr marL="0" indent="0" algn="just" eaLnBrk="1" hangingPunct="1">
              <a:buFont typeface="Arial" charset="0"/>
              <a:buNone/>
              <a:tabLst>
                <a:tab pos="361950" algn="l"/>
              </a:tabLst>
            </a:pPr>
            <a:endParaRPr lang="cs-CZ" sz="2600" smtClean="0"/>
          </a:p>
          <a:p>
            <a:pPr marL="0" indent="0" algn="just" eaLnBrk="1" hangingPunct="1">
              <a:buFont typeface="Arial" charset="0"/>
              <a:buNone/>
              <a:tabLst>
                <a:tab pos="361950" algn="l"/>
              </a:tabLst>
            </a:pPr>
            <a:r>
              <a:rPr lang="cs-CZ" sz="2600" smtClean="0"/>
              <a:t>	Vedle sebe tam stáli tři Kurkudi, obchodníci s jízdenkami. Krudo říkal: „Každý z nich vám prodá nějaké jízdenky, ale jen od jednoho jsou jízdenky pravé a s těmi se dostanete do vlaku.“ </a:t>
            </a:r>
          </a:p>
          <a:p>
            <a:pPr marL="0" indent="0" algn="just" eaLnBrk="1" hangingPunct="1">
              <a:buFont typeface="Arial" charset="0"/>
              <a:buNone/>
              <a:tabLst>
                <a:tab pos="361950" algn="l"/>
              </a:tabLst>
            </a:pPr>
            <a:endParaRPr lang="cs-CZ" sz="2600" smtClean="0"/>
          </a:p>
          <a:p>
            <a:pPr marL="0" indent="0" algn="just" eaLnBrk="1" hangingPunct="1">
              <a:tabLst>
                <a:tab pos="361950" algn="l"/>
              </a:tabLst>
            </a:pPr>
            <a:endParaRPr lang="cs-CZ" sz="260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3" descr="D:\Dokumenty\škola\TUL\národka\4. ročník\LS\MX2M\Materiály\Prekupnice.JPG"/>
          <p:cNvPicPr>
            <a:picLocks noChangeAspect="1" noChangeArrowheads="1"/>
          </p:cNvPicPr>
          <p:nvPr/>
        </p:nvPicPr>
        <p:blipFill>
          <a:blip r:embed="rId2" cstate="print"/>
          <a:srcRect/>
          <a:stretch>
            <a:fillRect/>
          </a:stretch>
        </p:blipFill>
        <p:spPr bwMode="auto">
          <a:xfrm>
            <a:off x="180975" y="142875"/>
            <a:ext cx="8736013" cy="6462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Zástupný symbol pro obsah 2"/>
          <p:cNvSpPr>
            <a:spLocks noGrp="1"/>
          </p:cNvSpPr>
          <p:nvPr>
            <p:ph idx="1"/>
          </p:nvPr>
        </p:nvSpPr>
        <p:spPr>
          <a:xfrm>
            <a:off x="457200" y="398463"/>
            <a:ext cx="8229600" cy="5727700"/>
          </a:xfrm>
        </p:spPr>
        <p:txBody>
          <a:bodyPr/>
          <a:lstStyle/>
          <a:p>
            <a:pPr marL="0" indent="0" algn="just" eaLnBrk="1" hangingPunct="1">
              <a:buFont typeface="Arial" charset="0"/>
              <a:buNone/>
              <a:tabLst>
                <a:tab pos="0" algn="l"/>
              </a:tabLst>
            </a:pPr>
            <a:r>
              <a:rPr lang="cs-CZ" sz="2400" smtClean="0"/>
              <a:t>	</a:t>
            </a:r>
          </a:p>
          <a:p>
            <a:pPr marL="0" indent="0" algn="just" eaLnBrk="1" hangingPunct="1">
              <a:buFont typeface="Arial" charset="0"/>
              <a:buNone/>
              <a:tabLst>
                <a:tab pos="0" algn="l"/>
              </a:tabLst>
            </a:pPr>
            <a:endParaRPr lang="cs-CZ" sz="2400" smtClean="0"/>
          </a:p>
          <a:p>
            <a:pPr marL="0" indent="0" algn="just" eaLnBrk="1" hangingPunct="1">
              <a:buFont typeface="Arial" charset="0"/>
              <a:buNone/>
              <a:tabLst>
                <a:tab pos="0" algn="l"/>
              </a:tabLst>
            </a:pPr>
            <a:endParaRPr lang="cs-CZ" sz="2400" smtClean="0"/>
          </a:p>
          <a:p>
            <a:pPr marL="0" indent="0" algn="just" eaLnBrk="1" hangingPunct="1">
              <a:buFont typeface="Arial" charset="0"/>
              <a:buNone/>
              <a:tabLst>
                <a:tab pos="0" algn="l"/>
              </a:tabLst>
            </a:pPr>
            <a:endParaRPr lang="cs-CZ" sz="2400" smtClean="0"/>
          </a:p>
          <a:p>
            <a:pPr marL="0" indent="0" algn="just" eaLnBrk="1" hangingPunct="1">
              <a:buFont typeface="Arial" charset="0"/>
              <a:buNone/>
              <a:tabLst>
                <a:tab pos="0" algn="l"/>
              </a:tabLst>
            </a:pPr>
            <a:r>
              <a:rPr lang="cs-CZ" sz="2600" smtClean="0"/>
              <a:t>Byl zde obchodník Pravda, který vždy prodával jízdenky pravé, poté obchodník Faleš, který vždy prodával falešné jízdenky a také obchodník Moudrost, který někdy prodával jízdenky pravé a někdy falešné. </a:t>
            </a:r>
          </a:p>
          <a:p>
            <a:pPr marL="0" indent="0" algn="just" eaLnBrk="1" hangingPunct="1">
              <a:buFont typeface="Arial" charset="0"/>
              <a:buNone/>
              <a:tabLst>
                <a:tab pos="0" algn="l"/>
              </a:tabLst>
            </a:pPr>
            <a:endParaRPr lang="cs-CZ" sz="2400" smtClean="0"/>
          </a:p>
          <a:p>
            <a:pPr marL="0" indent="0" algn="just" eaLnBrk="1" hangingPunct="1">
              <a:tabLst>
                <a:tab pos="0" algn="l"/>
              </a:tabLst>
            </a:pPr>
            <a:endParaRPr lang="cs-CZ" sz="2400" smtClean="0"/>
          </a:p>
        </p:txBody>
      </p:sp>
      <p:pic>
        <p:nvPicPr>
          <p:cNvPr id="61443" name="Picture 5" descr="D:\Dokumenty\škola\TUL\národka\4. ročník\LS\MX2M\obrázky\Upravené\Mates_uloha.JPG"/>
          <p:cNvPicPr>
            <a:picLocks noChangeAspect="1" noChangeArrowheads="1"/>
          </p:cNvPicPr>
          <p:nvPr/>
        </p:nvPicPr>
        <p:blipFill>
          <a:blip r:embed="rId2" cstate="print"/>
          <a:srcRect/>
          <a:stretch>
            <a:fillRect/>
          </a:stretch>
        </p:blipFill>
        <p:spPr bwMode="auto">
          <a:xfrm>
            <a:off x="665163" y="252413"/>
            <a:ext cx="1127125" cy="1400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dpis 1"/>
          <p:cNvSpPr>
            <a:spLocks noGrp="1"/>
          </p:cNvSpPr>
          <p:nvPr>
            <p:ph type="title"/>
          </p:nvPr>
        </p:nvSpPr>
        <p:spPr>
          <a:xfrm>
            <a:off x="457200" y="274638"/>
            <a:ext cx="8229600" cy="582612"/>
          </a:xfrm>
        </p:spPr>
        <p:txBody>
          <a:bodyPr/>
          <a:lstStyle/>
          <a:p>
            <a:pPr eaLnBrk="1" hangingPunct="1"/>
            <a:r>
              <a:rPr lang="cs-CZ" sz="3600" b="1" smtClean="0"/>
              <a:t>Pomůžeme Matymu najít řešení?</a:t>
            </a:r>
          </a:p>
        </p:txBody>
      </p:sp>
      <p:sp>
        <p:nvSpPr>
          <p:cNvPr id="3" name="Zástupný symbol pro obsah 2"/>
          <p:cNvSpPr>
            <a:spLocks noGrp="1"/>
          </p:cNvSpPr>
          <p:nvPr>
            <p:ph idx="1"/>
          </p:nvPr>
        </p:nvSpPr>
        <p:spPr>
          <a:xfrm>
            <a:off x="457200" y="1214438"/>
            <a:ext cx="8229600" cy="4911725"/>
          </a:xfrm>
        </p:spPr>
        <p:txBody>
          <a:bodyPr rtlCol="0">
            <a:normAutofit/>
          </a:bodyPr>
          <a:lstStyle/>
          <a:p>
            <a:pPr marL="0" indent="0" eaLnBrk="1" fontAlgn="auto" hangingPunct="1">
              <a:spcAft>
                <a:spcPts val="0"/>
              </a:spcAft>
              <a:buFont typeface="Arial" pitchFamily="34" charset="0"/>
              <a:buNone/>
              <a:defRPr/>
            </a:pPr>
            <a:r>
              <a:rPr lang="cs-CZ" sz="2600" b="1" dirty="0" smtClean="0"/>
              <a:t>Co vše o hrací kostce víme ?</a:t>
            </a:r>
          </a:p>
          <a:p>
            <a:pPr marL="361950" indent="-361950" eaLnBrk="1" fontAlgn="auto" hangingPunct="1">
              <a:spcAft>
                <a:spcPts val="0"/>
              </a:spcAft>
              <a:buSzPct val="80000"/>
              <a:buFont typeface="Wingdings" pitchFamily="2" charset="2"/>
              <a:buChar char="Ø"/>
              <a:defRPr/>
            </a:pPr>
            <a:r>
              <a:rPr lang="cs-CZ" sz="2600" dirty="0" smtClean="0"/>
              <a:t>má </a:t>
            </a:r>
            <a:r>
              <a:rPr lang="cs-CZ" sz="2600" dirty="0" smtClean="0">
                <a:solidFill>
                  <a:srgbClr val="000000"/>
                </a:solidFill>
                <a:cs typeface="Times New Roman"/>
              </a:rPr>
              <a:t>šest stěn (jedná se o krychli)</a:t>
            </a:r>
          </a:p>
          <a:p>
            <a:pPr marL="361950" indent="-361950" eaLnBrk="1" fontAlgn="auto" hangingPunct="1">
              <a:spcAft>
                <a:spcPts val="0"/>
              </a:spcAft>
              <a:buSzPct val="80000"/>
              <a:buFont typeface="Wingdings" pitchFamily="2" charset="2"/>
              <a:buChar char="Ø"/>
              <a:defRPr/>
            </a:pPr>
            <a:r>
              <a:rPr lang="cs-CZ" sz="2600" dirty="0" smtClean="0">
                <a:solidFill>
                  <a:srgbClr val="000000"/>
                </a:solidFill>
                <a:cs typeface="Times New Roman" pitchFamily="18" charset="0"/>
              </a:rPr>
              <a:t>na stěnách je počet ok od jedné do šesti</a:t>
            </a:r>
          </a:p>
          <a:p>
            <a:pPr marL="361950" indent="-361950" eaLnBrk="1" fontAlgn="auto" hangingPunct="1">
              <a:spcAft>
                <a:spcPts val="0"/>
              </a:spcAft>
              <a:buSzPct val="80000"/>
              <a:buFont typeface="Wingdings" pitchFamily="2" charset="2"/>
              <a:buChar char="Ø"/>
              <a:defRPr/>
            </a:pPr>
            <a:r>
              <a:rPr lang="cs-CZ" sz="2600" dirty="0" smtClean="0">
                <a:solidFill>
                  <a:srgbClr val="000000"/>
                </a:solidFill>
                <a:cs typeface="Times New Roman" pitchFamily="18" charset="0"/>
              </a:rPr>
              <a:t>na každé stěně najdeme jiný počet ok</a:t>
            </a:r>
            <a:endParaRPr lang="cs-CZ" sz="2600" dirty="0" smtClean="0">
              <a:solidFill>
                <a:srgbClr val="000000"/>
              </a:solidFill>
              <a:cs typeface="Times New Roman"/>
            </a:endParaRPr>
          </a:p>
          <a:p>
            <a:pPr marL="361950" indent="-361950" eaLnBrk="1" fontAlgn="auto" hangingPunct="1">
              <a:spcAft>
                <a:spcPts val="0"/>
              </a:spcAft>
              <a:buSzPct val="80000"/>
              <a:buFont typeface="Wingdings" pitchFamily="2" charset="2"/>
              <a:buChar char="Ø"/>
              <a:defRPr/>
            </a:pPr>
            <a:r>
              <a:rPr lang="cs-CZ" sz="2600" dirty="0" smtClean="0">
                <a:solidFill>
                  <a:srgbClr val="000000"/>
                </a:solidFill>
                <a:cs typeface="Times New Roman"/>
              </a:rPr>
              <a:t>součet ok na protějších stěnách hrací kostky se rovná sedmi</a:t>
            </a:r>
          </a:p>
          <a:p>
            <a:pPr marL="361950" indent="-361950" eaLnBrk="1" fontAlgn="auto" hangingPunct="1">
              <a:spcAft>
                <a:spcPts val="0"/>
              </a:spcAft>
              <a:buFont typeface="Wingdings" pitchFamily="2" charset="2"/>
              <a:buChar char="Ø"/>
              <a:defRPr/>
            </a:pPr>
            <a:endParaRPr lang="cs-CZ" sz="2600" dirty="0" smtClean="0">
              <a:solidFill>
                <a:srgbClr val="000000"/>
              </a:solidFill>
              <a:cs typeface="Times New Roman"/>
            </a:endParaRPr>
          </a:p>
          <a:p>
            <a:pPr marL="361950" indent="-361950" eaLnBrk="1" fontAlgn="auto" hangingPunct="1">
              <a:spcAft>
                <a:spcPts val="0"/>
              </a:spcAft>
              <a:buFont typeface="Wingdings" pitchFamily="2" charset="2"/>
              <a:buChar char="Ø"/>
              <a:defRPr/>
            </a:pPr>
            <a:endParaRPr lang="cs-CZ" sz="2600" dirty="0" smtClean="0">
              <a:solidFill>
                <a:srgbClr val="000000"/>
              </a:solidFill>
              <a:cs typeface="Times New Roman"/>
            </a:endParaRPr>
          </a:p>
          <a:p>
            <a:pPr marL="0" indent="0" eaLnBrk="1" fontAlgn="auto" hangingPunct="1">
              <a:spcAft>
                <a:spcPts val="0"/>
              </a:spcAft>
              <a:buFont typeface="Arial" pitchFamily="34" charset="0"/>
              <a:buNone/>
              <a:defRPr/>
            </a:pPr>
            <a:r>
              <a:rPr lang="cs-CZ" sz="2600" b="1" dirty="0" smtClean="0">
                <a:solidFill>
                  <a:srgbClr val="000000"/>
                </a:solidFill>
                <a:cs typeface="Times New Roman"/>
              </a:rPr>
              <a:t>Jedná se opravdu o síť krychle?</a:t>
            </a:r>
          </a:p>
        </p:txBody>
      </p:sp>
      <p:pic>
        <p:nvPicPr>
          <p:cNvPr id="7172" name="Picture 4"/>
          <p:cNvPicPr>
            <a:picLocks noChangeAspect="1" noChangeArrowheads="1"/>
          </p:cNvPicPr>
          <p:nvPr/>
        </p:nvPicPr>
        <p:blipFill>
          <a:blip r:embed="rId2" cstate="print"/>
          <a:srcRect/>
          <a:stretch>
            <a:fillRect/>
          </a:stretch>
        </p:blipFill>
        <p:spPr bwMode="auto">
          <a:xfrm>
            <a:off x="5000625" y="3929063"/>
            <a:ext cx="2695575" cy="2038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434975"/>
            <a:ext cx="8229600" cy="5691188"/>
          </a:xfrm>
        </p:spPr>
        <p:txBody>
          <a:bodyPr/>
          <a:lstStyle/>
          <a:p>
            <a:pPr marL="0" indent="0" algn="just" eaLnBrk="1" hangingPunct="1">
              <a:buFont typeface="Arial" charset="0"/>
              <a:buNone/>
              <a:tabLst>
                <a:tab pos="0" algn="l"/>
              </a:tabLst>
              <a:defRPr/>
            </a:pPr>
            <a:r>
              <a:rPr lang="cs-CZ" sz="2600" dirty="0" smtClean="0"/>
              <a:t>Děti se nejprve zeptaly obchodníka sedícího vlevo: „Který obchodník sedí vedle tebe?“ Dostaly odpověď: „Pravda“. Pak se zeptaly prostředního: „Kdo jsi?“ a dostaly odpověď: „Moudrost.“ Naposled se obrátily k pravému obchodníkovi s otázkou: „Kdo sedí vedle tebe?“ Odpověď zněla: „Faleš“. </a:t>
            </a:r>
          </a:p>
          <a:p>
            <a:pPr marL="0" indent="0" algn="just" eaLnBrk="1" hangingPunct="1">
              <a:buFont typeface="Arial" charset="0"/>
              <a:buNone/>
              <a:tabLst>
                <a:tab pos="0" algn="l"/>
              </a:tabLst>
              <a:defRPr/>
            </a:pPr>
            <a:endParaRPr lang="cs-CZ" sz="2600" dirty="0" smtClean="0"/>
          </a:p>
          <a:p>
            <a:pPr marL="450850" indent="-450850" algn="just" eaLnBrk="1" hangingPunct="1">
              <a:buSzPct val="80000"/>
              <a:buFont typeface="Wingdings" pitchFamily="2" charset="2"/>
              <a:buChar char="Ø"/>
              <a:defRPr/>
            </a:pPr>
            <a:r>
              <a:rPr lang="cs-CZ" sz="2600" b="1" dirty="0" smtClean="0"/>
              <a:t>Jak děti určily, který obchodník je který? </a:t>
            </a:r>
          </a:p>
          <a:p>
            <a:pPr marL="450850" indent="-450850" algn="just" eaLnBrk="1" hangingPunct="1">
              <a:buSzPct val="80000"/>
              <a:buFont typeface="Arial" charset="0"/>
              <a:buNone/>
              <a:defRPr/>
            </a:pPr>
            <a:endParaRPr lang="cs-CZ" sz="2600" b="1" dirty="0" smtClean="0"/>
          </a:p>
          <a:p>
            <a:pPr marL="450850" indent="-450850" algn="just" eaLnBrk="1" hangingPunct="1">
              <a:buSzPct val="80000"/>
              <a:buFont typeface="Wingdings" pitchFamily="2" charset="2"/>
              <a:buChar char="Ø"/>
              <a:defRPr/>
            </a:pPr>
            <a:r>
              <a:rPr lang="cs-CZ" sz="2600" b="1" dirty="0" smtClean="0"/>
              <a:t>Který obchodník je ten, u kterého si děti mohou bez obav koupit pravou jízdenku?</a:t>
            </a:r>
          </a:p>
          <a:p>
            <a:pPr>
              <a:defRPr/>
            </a:pPr>
            <a:endParaRPr lang="cs-CZ"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Nadpis 1"/>
          <p:cNvSpPr>
            <a:spLocks noGrp="1"/>
          </p:cNvSpPr>
          <p:nvPr>
            <p:ph type="title"/>
          </p:nvPr>
        </p:nvSpPr>
        <p:spPr/>
        <p:txBody>
          <a:bodyPr/>
          <a:lstStyle/>
          <a:p>
            <a:pPr eaLnBrk="1" hangingPunct="1"/>
            <a:r>
              <a:rPr lang="cs-CZ" sz="3600" b="1" smtClean="0"/>
              <a:t>1. dramatizace</a:t>
            </a:r>
          </a:p>
        </p:txBody>
      </p:sp>
      <p:sp>
        <p:nvSpPr>
          <p:cNvPr id="3" name="Zástupný symbol pro obsah 2"/>
          <p:cNvSpPr>
            <a:spLocks noGrp="1"/>
          </p:cNvSpPr>
          <p:nvPr>
            <p:ph idx="1"/>
          </p:nvPr>
        </p:nvSpPr>
        <p:spPr/>
        <p:txBody>
          <a:bodyPr/>
          <a:lstStyle/>
          <a:p>
            <a:pPr marL="604838" indent="-514350" algn="just" eaLnBrk="1" fontAlgn="auto" hangingPunct="1">
              <a:spcAft>
                <a:spcPts val="0"/>
              </a:spcAft>
              <a:buSzPct val="80000"/>
              <a:buFont typeface="Wingdings" pitchFamily="2" charset="2"/>
              <a:buChar char="Ø"/>
              <a:defRPr/>
            </a:pPr>
            <a:r>
              <a:rPr lang="cs-CZ" sz="2600" dirty="0" smtClean="0"/>
              <a:t>3 žáci hrají roli obchodníků</a:t>
            </a:r>
          </a:p>
          <a:p>
            <a:pPr marL="604838" indent="-514350" algn="just" eaLnBrk="1" fontAlgn="auto" hangingPunct="1">
              <a:spcAft>
                <a:spcPts val="0"/>
              </a:spcAft>
              <a:buSzPct val="80000"/>
              <a:buFont typeface="Wingdings" pitchFamily="2" charset="2"/>
              <a:buChar char="Ø"/>
              <a:defRPr/>
            </a:pPr>
            <a:r>
              <a:rPr lang="cs-CZ" sz="2600" dirty="0" smtClean="0"/>
              <a:t>1 žák hraje </a:t>
            </a:r>
            <a:r>
              <a:rPr lang="cs-CZ" sz="2600" dirty="0" err="1" smtClean="0"/>
              <a:t>Matyho</a:t>
            </a:r>
            <a:endParaRPr lang="cs-CZ" sz="2600" dirty="0" smtClean="0"/>
          </a:p>
          <a:p>
            <a:pPr eaLnBrk="1" hangingPunct="1">
              <a:defRPr/>
            </a:pPr>
            <a:endParaRPr lang="cs-C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Nadpis 1"/>
          <p:cNvSpPr>
            <a:spLocks noGrp="1"/>
          </p:cNvSpPr>
          <p:nvPr>
            <p:ph type="title"/>
          </p:nvPr>
        </p:nvSpPr>
        <p:spPr/>
        <p:txBody>
          <a:bodyPr/>
          <a:lstStyle/>
          <a:p>
            <a:pPr eaLnBrk="1" hangingPunct="1"/>
            <a:r>
              <a:rPr lang="cs-CZ" sz="3600" b="1" smtClean="0"/>
              <a:t>2. odpovídá náhodně vybrané pořadí obchodníků zadání úlohy?</a:t>
            </a:r>
            <a:endParaRPr lang="cs-CZ" sz="3600" smtClean="0"/>
          </a:p>
        </p:txBody>
      </p:sp>
      <p:pic>
        <p:nvPicPr>
          <p:cNvPr id="64515" name="Picture 8"/>
          <p:cNvPicPr>
            <a:picLocks noChangeAspect="1" noChangeArrowheads="1"/>
          </p:cNvPicPr>
          <p:nvPr/>
        </p:nvPicPr>
        <p:blipFill>
          <a:blip r:embed="rId2" cstate="print"/>
          <a:srcRect/>
          <a:stretch>
            <a:fillRect/>
          </a:stretch>
        </p:blipFill>
        <p:spPr bwMode="auto">
          <a:xfrm>
            <a:off x="5010150" y="1749425"/>
            <a:ext cx="2828925" cy="4833938"/>
          </a:xfrm>
          <a:prstGeom prst="rect">
            <a:avLst/>
          </a:prstGeom>
          <a:noFill/>
          <a:ln w="9525">
            <a:noFill/>
            <a:miter lim="800000"/>
            <a:headEnd/>
            <a:tailEnd/>
          </a:ln>
        </p:spPr>
      </p:pic>
      <p:pic>
        <p:nvPicPr>
          <p:cNvPr id="64516" name="Picture 2"/>
          <p:cNvPicPr>
            <a:picLocks noChangeAspect="1" noChangeArrowheads="1"/>
          </p:cNvPicPr>
          <p:nvPr/>
        </p:nvPicPr>
        <p:blipFill>
          <a:blip r:embed="rId3" cstate="print"/>
          <a:srcRect/>
          <a:stretch>
            <a:fillRect/>
          </a:stretch>
        </p:blipFill>
        <p:spPr bwMode="auto">
          <a:xfrm>
            <a:off x="701675" y="1712913"/>
            <a:ext cx="2247900" cy="2628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5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403600" y="0"/>
            <a:ext cx="5526088" cy="6858000"/>
          </a:xfrm>
        </p:spPr>
        <p:txBody>
          <a:bodyPr rtlCol="0">
            <a:noAutofit/>
          </a:bodyPr>
          <a:lstStyle/>
          <a:p>
            <a:pPr marL="638175" indent="-457200" algn="ctr" eaLnBrk="1" fontAlgn="auto" hangingPunct="1">
              <a:spcAft>
                <a:spcPts val="0"/>
              </a:spcAft>
              <a:buFont typeface="Wingdings 2"/>
              <a:buNone/>
              <a:defRPr/>
            </a:pPr>
            <a:endParaRPr lang="cs-CZ" sz="2300" b="1" dirty="0" smtClean="0"/>
          </a:p>
          <a:p>
            <a:pPr marL="638175" indent="-457200" algn="ctr" eaLnBrk="1" fontAlgn="auto" hangingPunct="1">
              <a:spcAft>
                <a:spcPts val="0"/>
              </a:spcAft>
              <a:buFont typeface="Wingdings 2"/>
              <a:buNone/>
              <a:defRPr/>
            </a:pPr>
            <a:endParaRPr lang="cs-CZ" sz="2300" b="1" dirty="0" smtClean="0"/>
          </a:p>
          <a:p>
            <a:pPr marL="638175" indent="-457200" algn="ctr" eaLnBrk="1" fontAlgn="auto" hangingPunct="1">
              <a:spcAft>
                <a:spcPts val="0"/>
              </a:spcAft>
              <a:buFont typeface="Wingdings 2"/>
              <a:buNone/>
              <a:defRPr/>
            </a:pPr>
            <a:endParaRPr lang="cs-CZ" sz="2300" b="1" dirty="0" smtClean="0"/>
          </a:p>
          <a:p>
            <a:pPr marL="90488" indent="0" eaLnBrk="1" fontAlgn="auto" hangingPunct="1">
              <a:spcBef>
                <a:spcPts val="0"/>
              </a:spcBef>
              <a:spcAft>
                <a:spcPts val="0"/>
              </a:spcAft>
              <a:buFont typeface="Wingdings 2"/>
              <a:buNone/>
              <a:defRPr/>
            </a:pPr>
            <a:endParaRPr lang="cs-CZ" sz="2200" dirty="0" smtClean="0"/>
          </a:p>
          <a:p>
            <a:pPr marL="90488" indent="0" eaLnBrk="1" fontAlgn="auto" hangingPunct="1">
              <a:spcBef>
                <a:spcPts val="0"/>
              </a:spcBef>
              <a:spcAft>
                <a:spcPts val="0"/>
              </a:spcAft>
              <a:buFont typeface="Wingdings 2"/>
              <a:buNone/>
              <a:defRPr/>
            </a:pPr>
            <a:endParaRPr lang="cs-CZ" sz="1800" b="1" dirty="0" smtClean="0">
              <a:latin typeface="+mj-lt"/>
              <a:cs typeface="Times New Roman"/>
            </a:endParaRPr>
          </a:p>
          <a:p>
            <a:pPr marL="90488" indent="0" eaLnBrk="1" fontAlgn="auto" hangingPunct="1">
              <a:spcBef>
                <a:spcPts val="0"/>
              </a:spcBef>
              <a:spcAft>
                <a:spcPts val="0"/>
              </a:spcAft>
              <a:buFont typeface="Wingdings 2"/>
              <a:buNone/>
              <a:defRPr/>
            </a:pPr>
            <a:endParaRPr lang="cs-CZ" sz="2200" b="1" u="sng" dirty="0" smtClean="0">
              <a:latin typeface="+mj-lt"/>
              <a:cs typeface="Times New Roman"/>
            </a:endParaRPr>
          </a:p>
          <a:p>
            <a:pPr marL="90488" indent="0" eaLnBrk="1" fontAlgn="auto" hangingPunct="1">
              <a:spcBef>
                <a:spcPts val="0"/>
              </a:spcBef>
              <a:spcAft>
                <a:spcPts val="0"/>
              </a:spcAft>
              <a:buFont typeface="Wingdings 2"/>
              <a:buNone/>
              <a:defRPr/>
            </a:pPr>
            <a:endParaRPr lang="cs-CZ" sz="2200" b="1" u="sng" dirty="0" smtClean="0">
              <a:latin typeface="+mj-lt"/>
              <a:cs typeface="Times New Roman"/>
            </a:endParaRPr>
          </a:p>
          <a:p>
            <a:pPr marL="90488" indent="0" eaLnBrk="1" fontAlgn="auto" hangingPunct="1">
              <a:spcBef>
                <a:spcPts val="0"/>
              </a:spcBef>
              <a:spcAft>
                <a:spcPts val="0"/>
              </a:spcAft>
              <a:buFont typeface="Wingdings 2"/>
              <a:buNone/>
              <a:defRPr/>
            </a:pPr>
            <a:endParaRPr lang="cs-CZ" sz="2200" b="1" u="sng" dirty="0" smtClean="0">
              <a:latin typeface="+mj-lt"/>
              <a:cs typeface="Times New Roman"/>
            </a:endParaRPr>
          </a:p>
          <a:p>
            <a:pPr marL="90488" indent="0" eaLnBrk="1" fontAlgn="auto" hangingPunct="1">
              <a:spcBef>
                <a:spcPts val="0"/>
              </a:spcBef>
              <a:spcAft>
                <a:spcPts val="0"/>
              </a:spcAft>
              <a:buFont typeface="Wingdings 2"/>
              <a:buNone/>
              <a:defRPr/>
            </a:pPr>
            <a:endParaRPr lang="cs-CZ" sz="2200" b="1" u="sng" dirty="0" smtClean="0">
              <a:latin typeface="+mj-lt"/>
              <a:cs typeface="Times New Roman"/>
            </a:endParaRPr>
          </a:p>
          <a:p>
            <a:pPr marL="90488" indent="0" eaLnBrk="1" fontAlgn="auto" hangingPunct="1">
              <a:spcBef>
                <a:spcPts val="0"/>
              </a:spcBef>
              <a:spcAft>
                <a:spcPts val="0"/>
              </a:spcAft>
              <a:buFont typeface="Wingdings 2"/>
              <a:buNone/>
              <a:defRPr/>
            </a:pPr>
            <a:endParaRPr lang="cs-CZ" sz="2200" b="1" u="sng" dirty="0" smtClean="0">
              <a:latin typeface="+mj-lt"/>
              <a:cs typeface="Times New Roman"/>
            </a:endParaRPr>
          </a:p>
          <a:p>
            <a:pPr marL="90488" indent="0" eaLnBrk="1" fontAlgn="auto" hangingPunct="1">
              <a:spcBef>
                <a:spcPts val="0"/>
              </a:spcBef>
              <a:spcAft>
                <a:spcPts val="0"/>
              </a:spcAft>
              <a:buFont typeface="Wingdings 2"/>
              <a:buNone/>
              <a:defRPr/>
            </a:pPr>
            <a:endParaRPr lang="cs-CZ" sz="2200" b="1" u="sng" dirty="0" smtClean="0">
              <a:latin typeface="+mj-lt"/>
              <a:cs typeface="Times New Roman"/>
            </a:endParaRPr>
          </a:p>
          <a:p>
            <a:pPr marL="90488" indent="0" eaLnBrk="1" fontAlgn="auto" hangingPunct="1">
              <a:spcBef>
                <a:spcPts val="0"/>
              </a:spcBef>
              <a:spcAft>
                <a:spcPts val="0"/>
              </a:spcAft>
              <a:buFont typeface="Wingdings 2"/>
              <a:buNone/>
              <a:defRPr/>
            </a:pPr>
            <a:r>
              <a:rPr lang="cs-CZ" sz="2200" b="1" u="sng" dirty="0" smtClean="0">
                <a:latin typeface="+mj-lt"/>
                <a:cs typeface="Times New Roman"/>
              </a:rPr>
              <a:t>Moudrost lže, Faleš také lže, Pravda mluví Pravdu</a:t>
            </a:r>
          </a:p>
          <a:p>
            <a:pPr marL="90488" indent="0" eaLnBrk="1" fontAlgn="auto" hangingPunct="1">
              <a:spcBef>
                <a:spcPts val="0"/>
              </a:spcBef>
              <a:spcAft>
                <a:spcPts val="0"/>
              </a:spcAft>
              <a:buFont typeface="Wingdings 2"/>
              <a:buNone/>
              <a:defRPr/>
            </a:pPr>
            <a:endParaRPr lang="cs-CZ" sz="2200" b="1" u="sng" dirty="0" smtClean="0">
              <a:latin typeface="+mj-lt"/>
              <a:cs typeface="Times New Roman"/>
            </a:endParaRPr>
          </a:p>
          <a:p>
            <a:pPr marL="3048000" indent="0" eaLnBrk="1" fontAlgn="auto" hangingPunct="1">
              <a:spcBef>
                <a:spcPts val="0"/>
              </a:spcBef>
              <a:spcAft>
                <a:spcPts val="0"/>
              </a:spcAft>
              <a:buFont typeface="Wingdings 2"/>
              <a:buNone/>
              <a:defRPr/>
            </a:pPr>
            <a:endParaRPr lang="cs-CZ" sz="2200" dirty="0" smtClean="0">
              <a:latin typeface="+mj-lt"/>
            </a:endParaRPr>
          </a:p>
          <a:p>
            <a:pPr marL="638175" indent="-457200" algn="ctr" eaLnBrk="1" fontAlgn="auto" hangingPunct="1">
              <a:spcAft>
                <a:spcPts val="0"/>
              </a:spcAft>
              <a:buFont typeface="Wingdings 2"/>
              <a:buNone/>
              <a:defRPr/>
            </a:pPr>
            <a:endParaRPr lang="cs-CZ" sz="2600" b="1" dirty="0" smtClean="0"/>
          </a:p>
          <a:p>
            <a:pPr marL="638175" indent="-457200" algn="ctr" eaLnBrk="1" fontAlgn="auto" hangingPunct="1">
              <a:spcAft>
                <a:spcPts val="0"/>
              </a:spcAft>
              <a:buFont typeface="Wingdings 2"/>
              <a:buNone/>
              <a:defRPr/>
            </a:pPr>
            <a:endParaRPr lang="cs-CZ" sz="2600" b="1" dirty="0" smtClean="0"/>
          </a:p>
          <a:p>
            <a:pPr marL="638175" indent="-457200" algn="ctr" eaLnBrk="1" fontAlgn="auto" hangingPunct="1">
              <a:spcAft>
                <a:spcPts val="0"/>
              </a:spcAft>
              <a:buFont typeface="Wingdings 2"/>
              <a:buNone/>
              <a:defRPr/>
            </a:pPr>
            <a:endParaRPr lang="cs-CZ" sz="2600" b="1" dirty="0" smtClean="0"/>
          </a:p>
          <a:p>
            <a:pPr marL="638175" indent="-457200" algn="ctr" eaLnBrk="1" fontAlgn="auto" hangingPunct="1">
              <a:spcAft>
                <a:spcPts val="0"/>
              </a:spcAft>
              <a:buFont typeface="Wingdings 2"/>
              <a:buNone/>
              <a:defRPr/>
            </a:pPr>
            <a:endParaRPr lang="cs-CZ" sz="2600" b="1" dirty="0" smtClean="0"/>
          </a:p>
          <a:p>
            <a:pPr marL="638175" indent="-457200" algn="ctr" eaLnBrk="1" fontAlgn="auto" hangingPunct="1">
              <a:spcAft>
                <a:spcPts val="0"/>
              </a:spcAft>
              <a:buFont typeface="Wingdings 2"/>
              <a:buNone/>
              <a:defRPr/>
            </a:pPr>
            <a:endParaRPr lang="cs-CZ" sz="2400" b="1" dirty="0" smtClean="0"/>
          </a:p>
          <a:p>
            <a:pPr marL="638175" indent="-457200" eaLnBrk="1" fontAlgn="auto" hangingPunct="1">
              <a:spcAft>
                <a:spcPts val="0"/>
              </a:spcAft>
              <a:buFont typeface="Wingdings 2"/>
              <a:buNone/>
              <a:defRPr/>
            </a:pPr>
            <a:endParaRPr lang="cs-CZ" sz="2400" b="1" dirty="0" smtClean="0"/>
          </a:p>
          <a:p>
            <a:pPr marL="90488" indent="0" eaLnBrk="1" fontAlgn="auto" hangingPunct="1">
              <a:spcAft>
                <a:spcPts val="0"/>
              </a:spcAft>
              <a:buFont typeface="Arial" pitchFamily="34" charset="0"/>
              <a:buNone/>
              <a:defRPr/>
            </a:pPr>
            <a:endParaRPr lang="cs-CZ" sz="2400" dirty="0" smtClean="0"/>
          </a:p>
          <a:p>
            <a:pPr marL="90488" indent="0" eaLnBrk="1" fontAlgn="auto" hangingPunct="1">
              <a:spcAft>
                <a:spcPts val="0"/>
              </a:spcAft>
              <a:buFont typeface="Arial" pitchFamily="34" charset="0"/>
              <a:buNone/>
              <a:defRPr/>
            </a:pPr>
            <a:r>
              <a:rPr lang="cs-CZ" sz="2400" dirty="0" smtClean="0"/>
              <a:t>						</a:t>
            </a:r>
            <a:endParaRPr lang="cs-CZ" sz="2000" dirty="0" smtClean="0"/>
          </a:p>
          <a:p>
            <a:pPr marL="180975" indent="0" eaLnBrk="1" fontAlgn="auto" hangingPunct="1">
              <a:spcAft>
                <a:spcPts val="0"/>
              </a:spcAft>
              <a:buFont typeface="Arial" pitchFamily="34" charset="0"/>
              <a:buNone/>
              <a:defRPr/>
            </a:pPr>
            <a:r>
              <a:rPr lang="cs-CZ" sz="2000" dirty="0" smtClean="0"/>
              <a:t>						</a:t>
            </a:r>
          </a:p>
          <a:p>
            <a:pPr marL="180975" indent="0" eaLnBrk="1" fontAlgn="auto" hangingPunct="1">
              <a:spcAft>
                <a:spcPts val="0"/>
              </a:spcAft>
              <a:buFont typeface="Arial" pitchFamily="34" charset="0"/>
              <a:buNone/>
              <a:defRPr/>
            </a:pPr>
            <a:endParaRPr lang="cs-CZ" sz="2000" dirty="0" smtClean="0"/>
          </a:p>
          <a:p>
            <a:pPr marL="180975" indent="0" eaLnBrk="1" fontAlgn="auto" hangingPunct="1">
              <a:spcAft>
                <a:spcPts val="0"/>
              </a:spcAft>
              <a:buFont typeface="Arial" pitchFamily="34" charset="0"/>
              <a:buNone/>
              <a:defRPr/>
            </a:pPr>
            <a:r>
              <a:rPr lang="cs-CZ" sz="2000" dirty="0" smtClean="0"/>
              <a:t>						</a:t>
            </a:r>
          </a:p>
          <a:p>
            <a:pPr marL="180975" indent="0" eaLnBrk="1" fontAlgn="auto" hangingPunct="1">
              <a:spcAft>
                <a:spcPts val="0"/>
              </a:spcAft>
              <a:buFont typeface="Arial" pitchFamily="34" charset="0"/>
              <a:buNone/>
              <a:defRPr/>
            </a:pPr>
            <a:r>
              <a:rPr lang="cs-CZ" sz="2400" dirty="0" smtClean="0"/>
              <a:t>						</a:t>
            </a:r>
          </a:p>
          <a:p>
            <a:pPr marL="180975" indent="0" eaLnBrk="1" fontAlgn="auto" hangingPunct="1">
              <a:spcAft>
                <a:spcPts val="0"/>
              </a:spcAft>
              <a:buFont typeface="Arial" pitchFamily="34" charset="0"/>
              <a:buNone/>
              <a:defRPr/>
            </a:pPr>
            <a:endParaRPr lang="cs-CZ" sz="2400" dirty="0" smtClean="0"/>
          </a:p>
        </p:txBody>
      </p:sp>
      <p:pic>
        <p:nvPicPr>
          <p:cNvPr id="65539" name="Picture 8"/>
          <p:cNvPicPr>
            <a:picLocks noChangeAspect="1" noChangeArrowheads="1"/>
          </p:cNvPicPr>
          <p:nvPr/>
        </p:nvPicPr>
        <p:blipFill>
          <a:blip r:embed="rId2" cstate="print"/>
          <a:srcRect/>
          <a:stretch>
            <a:fillRect/>
          </a:stretch>
        </p:blipFill>
        <p:spPr bwMode="auto">
          <a:xfrm>
            <a:off x="227013" y="1311275"/>
            <a:ext cx="3054350" cy="5219700"/>
          </a:xfrm>
          <a:prstGeom prst="rect">
            <a:avLst/>
          </a:prstGeom>
          <a:noFill/>
          <a:ln w="9525">
            <a:noFill/>
            <a:miter lim="800000"/>
            <a:headEnd/>
            <a:tailEnd/>
          </a:ln>
        </p:spPr>
      </p:pic>
      <p:cxnSp>
        <p:nvCxnSpPr>
          <p:cNvPr id="11" name="Přímá spojovací čára 10"/>
          <p:cNvCxnSpPr/>
          <p:nvPr/>
        </p:nvCxnSpPr>
        <p:spPr>
          <a:xfrm>
            <a:off x="115888" y="1668463"/>
            <a:ext cx="3214687"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Přímá spojovací čára 13"/>
          <p:cNvCxnSpPr/>
          <p:nvPr/>
        </p:nvCxnSpPr>
        <p:spPr>
          <a:xfrm>
            <a:off x="115888" y="2597150"/>
            <a:ext cx="3214687"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Přímá spojovací čára 14"/>
          <p:cNvCxnSpPr/>
          <p:nvPr/>
        </p:nvCxnSpPr>
        <p:spPr>
          <a:xfrm>
            <a:off x="115888" y="3382963"/>
            <a:ext cx="3214687"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Přímá spojovací čára 15"/>
          <p:cNvCxnSpPr/>
          <p:nvPr/>
        </p:nvCxnSpPr>
        <p:spPr>
          <a:xfrm>
            <a:off x="115888" y="5097463"/>
            <a:ext cx="3214687"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Přímá spojovací čára 16"/>
          <p:cNvCxnSpPr/>
          <p:nvPr/>
        </p:nvCxnSpPr>
        <p:spPr>
          <a:xfrm>
            <a:off x="115888" y="6026150"/>
            <a:ext cx="3214687"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Obdélník 17"/>
          <p:cNvSpPr/>
          <p:nvPr/>
        </p:nvSpPr>
        <p:spPr>
          <a:xfrm>
            <a:off x="233363" y="3951288"/>
            <a:ext cx="2957512" cy="714375"/>
          </a:xfrm>
          <a:prstGeom prst="rect">
            <a:avLst/>
          </a:prstGeom>
          <a:solidFill>
            <a:schemeClr val="accent1">
              <a:alpha val="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pic>
        <p:nvPicPr>
          <p:cNvPr id="65546" name="Picture 2"/>
          <p:cNvPicPr>
            <a:picLocks noChangeAspect="1" noChangeArrowheads="1"/>
          </p:cNvPicPr>
          <p:nvPr/>
        </p:nvPicPr>
        <p:blipFill>
          <a:blip r:embed="rId3" cstate="print"/>
          <a:srcRect/>
          <a:stretch>
            <a:fillRect/>
          </a:stretch>
        </p:blipFill>
        <p:spPr bwMode="auto">
          <a:xfrm>
            <a:off x="957263" y="79375"/>
            <a:ext cx="6426200" cy="9763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anim calcmode="lin" valueType="num">
                                      <p:cBhvr additive="base">
                                        <p:cTn id="1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14313" y="357188"/>
            <a:ext cx="8643937" cy="6357937"/>
          </a:xfrm>
        </p:spPr>
        <p:txBody>
          <a:bodyPr rtlCol="0">
            <a:noAutofit/>
          </a:bodyPr>
          <a:lstStyle/>
          <a:p>
            <a:pPr marL="638175" indent="-457200" eaLnBrk="1" fontAlgn="auto" hangingPunct="1">
              <a:spcAft>
                <a:spcPts val="0"/>
              </a:spcAft>
              <a:buFont typeface="Wingdings 2"/>
              <a:buNone/>
              <a:defRPr/>
            </a:pPr>
            <a:endParaRPr lang="cs-CZ" sz="2400" b="1" dirty="0" smtClean="0"/>
          </a:p>
          <a:p>
            <a:pPr marL="638175" indent="-457200" eaLnBrk="1" fontAlgn="auto" hangingPunct="1">
              <a:spcAft>
                <a:spcPts val="0"/>
              </a:spcAft>
              <a:buFont typeface="Wingdings 2"/>
              <a:buNone/>
              <a:defRPr/>
            </a:pPr>
            <a:endParaRPr lang="cs-CZ" sz="2400" b="1" dirty="0" smtClean="0"/>
          </a:p>
          <a:p>
            <a:pPr marL="638175" indent="-457200" eaLnBrk="1" fontAlgn="auto" hangingPunct="1">
              <a:spcAft>
                <a:spcPts val="0"/>
              </a:spcAft>
              <a:buFont typeface="Wingdings 2"/>
              <a:buNone/>
              <a:defRPr/>
            </a:pPr>
            <a:endParaRPr lang="cs-CZ" sz="2400" b="1" dirty="0" smtClean="0"/>
          </a:p>
          <a:p>
            <a:pPr marL="638175" indent="-457200" eaLnBrk="1" fontAlgn="auto" hangingPunct="1">
              <a:spcAft>
                <a:spcPts val="0"/>
              </a:spcAft>
              <a:buFont typeface="Wingdings 2"/>
              <a:buNone/>
              <a:defRPr/>
            </a:pPr>
            <a:endParaRPr lang="cs-CZ" sz="2400" b="1" dirty="0" smtClean="0"/>
          </a:p>
          <a:p>
            <a:pPr marL="638175" indent="-457200" eaLnBrk="1" fontAlgn="auto" hangingPunct="1">
              <a:spcAft>
                <a:spcPts val="0"/>
              </a:spcAft>
              <a:buFont typeface="Wingdings 2"/>
              <a:buNone/>
              <a:defRPr/>
            </a:pPr>
            <a:endParaRPr lang="cs-CZ" sz="2400" b="1" dirty="0" smtClean="0"/>
          </a:p>
          <a:p>
            <a:pPr marL="361950" indent="0" algn="just" eaLnBrk="1" fontAlgn="auto" hangingPunct="1">
              <a:spcAft>
                <a:spcPts val="0"/>
              </a:spcAft>
              <a:buFont typeface="Wingdings 2"/>
              <a:buNone/>
              <a:defRPr/>
            </a:pPr>
            <a:r>
              <a:rPr lang="cs-CZ" sz="2600" b="1" dirty="0" smtClean="0">
                <a:latin typeface="+mj-lt"/>
                <a:cs typeface="Times New Roman"/>
              </a:rPr>
              <a:t>Odpověď:</a:t>
            </a:r>
            <a:r>
              <a:rPr lang="cs-CZ" sz="2600" dirty="0" smtClean="0">
                <a:latin typeface="+mj-lt"/>
                <a:cs typeface="Times New Roman"/>
              </a:rPr>
              <a:t> Vlevo sedí obchodník Moudrost, uprostřed obchodník Faleš, vpravo obchodník Pravda</a:t>
            </a:r>
            <a:r>
              <a:rPr lang="cs-CZ" sz="2600" b="1" dirty="0" smtClean="0">
                <a:latin typeface="+mj-lt"/>
                <a:cs typeface="Times New Roman"/>
              </a:rPr>
              <a:t>. </a:t>
            </a:r>
          </a:p>
          <a:p>
            <a:pPr marL="361950" indent="0" algn="just" eaLnBrk="1" fontAlgn="auto" hangingPunct="1">
              <a:spcAft>
                <a:spcPts val="0"/>
              </a:spcAft>
              <a:buFont typeface="Wingdings 2"/>
              <a:buNone/>
              <a:defRPr/>
            </a:pPr>
            <a:endParaRPr lang="cs-CZ" sz="2600" b="1" dirty="0" smtClean="0">
              <a:latin typeface="+mj-lt"/>
              <a:cs typeface="Times New Roman"/>
            </a:endParaRPr>
          </a:p>
          <a:p>
            <a:pPr marL="361950" indent="0" algn="just" eaLnBrk="1" fontAlgn="auto" hangingPunct="1">
              <a:spcAft>
                <a:spcPts val="0"/>
              </a:spcAft>
              <a:buFont typeface="Wingdings 2"/>
              <a:buNone/>
              <a:defRPr/>
            </a:pPr>
            <a:r>
              <a:rPr lang="cs-CZ" sz="2600" b="1" dirty="0" smtClean="0">
                <a:latin typeface="+mj-lt"/>
                <a:cs typeface="Times New Roman"/>
              </a:rPr>
              <a:t>Děti si koupí jízdenku od obchodníka sedícího vpravo.</a:t>
            </a:r>
            <a:endParaRPr lang="cs-CZ" sz="2600" b="1" dirty="0" smtClean="0">
              <a:latin typeface="+mj-lt"/>
            </a:endParaRPr>
          </a:p>
        </p:txBody>
      </p:sp>
      <p:pic>
        <p:nvPicPr>
          <p:cNvPr id="66563" name="Picture 4"/>
          <p:cNvPicPr>
            <a:picLocks noChangeAspect="1" noChangeArrowheads="1"/>
          </p:cNvPicPr>
          <p:nvPr/>
        </p:nvPicPr>
        <p:blipFill>
          <a:blip r:embed="rId2" cstate="print"/>
          <a:srcRect/>
          <a:stretch>
            <a:fillRect/>
          </a:stretch>
        </p:blipFill>
        <p:spPr bwMode="auto">
          <a:xfrm>
            <a:off x="592138" y="1165225"/>
            <a:ext cx="3738562" cy="1022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14313" y="357188"/>
            <a:ext cx="8643937" cy="6357937"/>
          </a:xfrm>
        </p:spPr>
        <p:txBody>
          <a:bodyPr rtlCol="0">
            <a:noAutofit/>
          </a:bodyPr>
          <a:lstStyle/>
          <a:p>
            <a:pPr marL="638175" indent="-457200" algn="ctr" eaLnBrk="1" fontAlgn="auto" hangingPunct="1">
              <a:spcAft>
                <a:spcPts val="0"/>
              </a:spcAft>
              <a:buFont typeface="Wingdings 2"/>
              <a:buNone/>
              <a:defRPr/>
            </a:pPr>
            <a:r>
              <a:rPr lang="cs-CZ" sz="3600" b="1" dirty="0" smtClean="0"/>
              <a:t>3. zaměříme se na pozici obchodníka Pravdy</a:t>
            </a:r>
          </a:p>
          <a:p>
            <a:pPr marL="638175" indent="-457200" algn="ctr" eaLnBrk="1" fontAlgn="auto" hangingPunct="1">
              <a:spcAft>
                <a:spcPts val="0"/>
              </a:spcAft>
              <a:buFont typeface="Wingdings 2"/>
              <a:buNone/>
              <a:defRPr/>
            </a:pPr>
            <a:endParaRPr lang="cs-CZ" sz="2400" b="1" dirty="0" smtClean="0"/>
          </a:p>
          <a:p>
            <a:pPr marL="638175" indent="-457200" eaLnBrk="1" fontAlgn="auto" hangingPunct="1">
              <a:spcAft>
                <a:spcPts val="0"/>
              </a:spcAft>
              <a:buFont typeface="Wingdings 2"/>
              <a:buNone/>
              <a:defRPr/>
            </a:pPr>
            <a:endParaRPr lang="cs-CZ" sz="2400" b="1" dirty="0" smtClean="0"/>
          </a:p>
          <a:p>
            <a:pPr marL="90488" indent="0" eaLnBrk="1" fontAlgn="auto" hangingPunct="1">
              <a:spcAft>
                <a:spcPts val="0"/>
              </a:spcAft>
              <a:buFont typeface="Arial" pitchFamily="34" charset="0"/>
              <a:buNone/>
              <a:defRPr/>
            </a:pPr>
            <a:endParaRPr lang="cs-CZ" sz="2400" dirty="0" smtClean="0"/>
          </a:p>
          <a:p>
            <a:pPr marL="90488" indent="0" eaLnBrk="1" fontAlgn="auto" hangingPunct="1">
              <a:spcAft>
                <a:spcPts val="0"/>
              </a:spcAft>
              <a:buFont typeface="Arial" pitchFamily="34" charset="0"/>
              <a:buNone/>
              <a:defRPr/>
            </a:pPr>
            <a:r>
              <a:rPr lang="cs-CZ" sz="2400" dirty="0" smtClean="0"/>
              <a:t>						</a:t>
            </a:r>
            <a:endParaRPr lang="cs-CZ" sz="2000" dirty="0" smtClean="0"/>
          </a:p>
          <a:p>
            <a:pPr marL="180975" indent="0" eaLnBrk="1" fontAlgn="auto" hangingPunct="1">
              <a:spcAft>
                <a:spcPts val="0"/>
              </a:spcAft>
              <a:buFont typeface="Arial" pitchFamily="34" charset="0"/>
              <a:buNone/>
              <a:defRPr/>
            </a:pPr>
            <a:r>
              <a:rPr lang="cs-CZ" sz="2000" dirty="0" smtClean="0"/>
              <a:t>						</a:t>
            </a:r>
          </a:p>
          <a:p>
            <a:pPr marL="180975" indent="0" eaLnBrk="1" fontAlgn="auto" hangingPunct="1">
              <a:spcAft>
                <a:spcPts val="0"/>
              </a:spcAft>
              <a:buFont typeface="Arial" pitchFamily="34" charset="0"/>
              <a:buNone/>
              <a:defRPr/>
            </a:pPr>
            <a:endParaRPr lang="cs-CZ" sz="2000" dirty="0" smtClean="0"/>
          </a:p>
          <a:p>
            <a:pPr marL="180975" indent="0" eaLnBrk="1" fontAlgn="auto" hangingPunct="1">
              <a:spcAft>
                <a:spcPts val="0"/>
              </a:spcAft>
              <a:buFont typeface="Arial" pitchFamily="34" charset="0"/>
              <a:buNone/>
              <a:defRPr/>
            </a:pPr>
            <a:r>
              <a:rPr lang="cs-CZ" sz="2000" dirty="0" smtClean="0"/>
              <a:t>						</a:t>
            </a:r>
          </a:p>
          <a:p>
            <a:pPr marL="180975" indent="0" eaLnBrk="1" fontAlgn="auto" hangingPunct="1">
              <a:spcAft>
                <a:spcPts val="0"/>
              </a:spcAft>
              <a:buFont typeface="Arial" pitchFamily="34" charset="0"/>
              <a:buNone/>
              <a:defRPr/>
            </a:pPr>
            <a:r>
              <a:rPr lang="cs-CZ" sz="2400" dirty="0" smtClean="0"/>
              <a:t>						</a:t>
            </a:r>
          </a:p>
          <a:p>
            <a:pPr marL="180975" indent="0" eaLnBrk="1" fontAlgn="auto" hangingPunct="1">
              <a:spcAft>
                <a:spcPts val="0"/>
              </a:spcAft>
              <a:buFont typeface="Arial" pitchFamily="34" charset="0"/>
              <a:buNone/>
              <a:defRPr/>
            </a:pPr>
            <a:endParaRPr lang="cs-CZ" sz="2400" dirty="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Zástupný symbol pro obsah 2"/>
          <p:cNvSpPr>
            <a:spLocks noGrp="1"/>
          </p:cNvSpPr>
          <p:nvPr>
            <p:ph idx="1"/>
          </p:nvPr>
        </p:nvSpPr>
        <p:spPr>
          <a:xfrm>
            <a:off x="3513138" y="288925"/>
            <a:ext cx="4929187" cy="6357938"/>
          </a:xfrm>
        </p:spPr>
        <p:txBody>
          <a:bodyPr/>
          <a:lstStyle/>
          <a:p>
            <a:pPr marL="90488" indent="0" eaLnBrk="1" hangingPunct="1">
              <a:buFont typeface="Wingdings 2" pitchFamily="18" charset="2"/>
              <a:buNone/>
            </a:pPr>
            <a:endParaRPr lang="cs-CZ" sz="2400" b="1" smtClean="0"/>
          </a:p>
          <a:p>
            <a:pPr marL="90488" indent="0" eaLnBrk="1" hangingPunct="1">
              <a:buFont typeface="Wingdings 2" pitchFamily="18" charset="2"/>
              <a:buNone/>
            </a:pPr>
            <a:endParaRPr lang="cs-CZ" sz="2400" smtClean="0"/>
          </a:p>
          <a:p>
            <a:pPr marL="90488" indent="0" eaLnBrk="1" hangingPunct="1">
              <a:buFont typeface="Wingdings 2" pitchFamily="18" charset="2"/>
              <a:buNone/>
            </a:pPr>
            <a:endParaRPr lang="cs-CZ" sz="2400" smtClean="0"/>
          </a:p>
          <a:p>
            <a:pPr marL="90488" indent="0" algn="just" eaLnBrk="1" hangingPunct="1">
              <a:buFont typeface="Wingdings 2" pitchFamily="18" charset="2"/>
              <a:buNone/>
            </a:pPr>
            <a:endParaRPr lang="cs-CZ" sz="2400" smtClean="0"/>
          </a:p>
          <a:p>
            <a:pPr marL="90488" indent="0" algn="just" eaLnBrk="1" hangingPunct="1">
              <a:buFont typeface="Wingdings 2" pitchFamily="18" charset="2"/>
              <a:buNone/>
            </a:pPr>
            <a:endParaRPr lang="cs-CZ" sz="800" smtClean="0"/>
          </a:p>
          <a:p>
            <a:pPr marL="90488" indent="0" algn="just" eaLnBrk="1" hangingPunct="1">
              <a:buFont typeface="Wingdings 2" pitchFamily="18" charset="2"/>
              <a:buNone/>
            </a:pPr>
            <a:endParaRPr lang="cs-CZ" sz="1000" smtClean="0"/>
          </a:p>
          <a:p>
            <a:pPr marL="90488" indent="0" algn="just" eaLnBrk="1" hangingPunct="1">
              <a:buFont typeface="Wingdings 2" pitchFamily="18" charset="2"/>
              <a:buNone/>
            </a:pPr>
            <a:endParaRPr lang="cs-CZ" sz="2400" smtClean="0"/>
          </a:p>
          <a:p>
            <a:pPr marL="90488" indent="0" algn="just" eaLnBrk="1" hangingPunct="1">
              <a:buFont typeface="Wingdings 2" pitchFamily="18" charset="2"/>
              <a:buNone/>
            </a:pPr>
            <a:endParaRPr lang="cs-CZ" sz="2400" smtClean="0"/>
          </a:p>
          <a:p>
            <a:pPr marL="90488" indent="0" algn="just" eaLnBrk="1" hangingPunct="1">
              <a:buFont typeface="Wingdings 2" pitchFamily="18" charset="2"/>
              <a:buNone/>
            </a:pPr>
            <a:endParaRPr lang="cs-CZ" sz="2400" smtClean="0"/>
          </a:p>
          <a:p>
            <a:pPr marL="90488" indent="0" algn="just" eaLnBrk="1" hangingPunct="1">
              <a:buFont typeface="Wingdings 2" pitchFamily="18" charset="2"/>
              <a:buNone/>
            </a:pPr>
            <a:endParaRPr lang="cs-CZ" sz="2400" smtClean="0"/>
          </a:p>
          <a:p>
            <a:pPr marL="90488" indent="0" algn="just" eaLnBrk="1" hangingPunct="1">
              <a:buFont typeface="Wingdings 2" pitchFamily="18" charset="2"/>
              <a:buNone/>
            </a:pPr>
            <a:endParaRPr lang="cs-CZ" sz="2400" smtClean="0"/>
          </a:p>
          <a:p>
            <a:pPr marL="90488" indent="0" algn="just" eaLnBrk="1" hangingPunct="1">
              <a:buFont typeface="Wingdings 2" pitchFamily="18" charset="2"/>
              <a:buNone/>
            </a:pPr>
            <a:endParaRPr lang="cs-CZ" sz="2400" smtClean="0"/>
          </a:p>
          <a:p>
            <a:pPr marL="90488" indent="0" algn="just" eaLnBrk="1" hangingPunct="1">
              <a:buFont typeface="Wingdings 2" pitchFamily="18" charset="2"/>
              <a:buNone/>
            </a:pPr>
            <a:r>
              <a:rPr lang="cs-CZ" sz="2400" b="1" smtClean="0"/>
              <a:t>Jelikož Pravda mluví vždy pravdu, nemůže vedle ní sedět Moudrost, ale musí vedle ní sedět Faleš.</a:t>
            </a:r>
          </a:p>
        </p:txBody>
      </p:sp>
      <p:pic>
        <p:nvPicPr>
          <p:cNvPr id="68611" name="Picture 5"/>
          <p:cNvPicPr>
            <a:picLocks noChangeAspect="1" noChangeArrowheads="1"/>
          </p:cNvPicPr>
          <p:nvPr/>
        </p:nvPicPr>
        <p:blipFill>
          <a:blip r:embed="rId2" cstate="print"/>
          <a:srcRect/>
          <a:stretch>
            <a:fillRect/>
          </a:stretch>
        </p:blipFill>
        <p:spPr bwMode="auto">
          <a:xfrm>
            <a:off x="547688" y="1304925"/>
            <a:ext cx="3001962" cy="5054600"/>
          </a:xfrm>
          <a:prstGeom prst="rect">
            <a:avLst/>
          </a:prstGeom>
          <a:noFill/>
          <a:ln w="9525">
            <a:noFill/>
            <a:miter lim="800000"/>
            <a:headEnd/>
            <a:tailEnd/>
          </a:ln>
        </p:spPr>
      </p:pic>
      <p:cxnSp>
        <p:nvCxnSpPr>
          <p:cNvPr id="7" name="Přímá spojovací čára 6"/>
          <p:cNvCxnSpPr/>
          <p:nvPr/>
        </p:nvCxnSpPr>
        <p:spPr>
          <a:xfrm>
            <a:off x="730250" y="1493838"/>
            <a:ext cx="2555875" cy="12414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Přímá spojovací čára 10"/>
          <p:cNvCxnSpPr/>
          <p:nvPr/>
        </p:nvCxnSpPr>
        <p:spPr>
          <a:xfrm flipV="1">
            <a:off x="730250" y="1530350"/>
            <a:ext cx="2482850" cy="1168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Přímá spojovací čára 15"/>
          <p:cNvCxnSpPr/>
          <p:nvPr/>
        </p:nvCxnSpPr>
        <p:spPr>
          <a:xfrm>
            <a:off x="730250" y="3136900"/>
            <a:ext cx="2555875" cy="12414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Přímá spojovací čára 16"/>
          <p:cNvCxnSpPr/>
          <p:nvPr/>
        </p:nvCxnSpPr>
        <p:spPr>
          <a:xfrm flipV="1">
            <a:off x="730250" y="3173413"/>
            <a:ext cx="2482850" cy="1168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Přímá spojovací čára 18"/>
          <p:cNvCxnSpPr/>
          <p:nvPr/>
        </p:nvCxnSpPr>
        <p:spPr>
          <a:xfrm>
            <a:off x="584200" y="5108575"/>
            <a:ext cx="2921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Obdélník 19"/>
          <p:cNvSpPr/>
          <p:nvPr/>
        </p:nvSpPr>
        <p:spPr>
          <a:xfrm>
            <a:off x="547688" y="5583238"/>
            <a:ext cx="2957512" cy="730250"/>
          </a:xfrm>
          <a:prstGeom prst="rect">
            <a:avLst/>
          </a:prstGeom>
          <a:solidFill>
            <a:schemeClr val="tx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pic>
        <p:nvPicPr>
          <p:cNvPr id="68618" name="Picture 2"/>
          <p:cNvPicPr>
            <a:picLocks noChangeAspect="1" noChangeArrowheads="1"/>
          </p:cNvPicPr>
          <p:nvPr/>
        </p:nvPicPr>
        <p:blipFill>
          <a:blip r:embed="rId3" cstate="print"/>
          <a:srcRect/>
          <a:stretch>
            <a:fillRect/>
          </a:stretch>
        </p:blipFill>
        <p:spPr bwMode="auto">
          <a:xfrm>
            <a:off x="957263" y="79375"/>
            <a:ext cx="6426200" cy="9763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4">
                                            <p:txEl>
                                              <p:pRg st="12" end="1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Zástupný symbol pro obsah 2"/>
          <p:cNvSpPr>
            <a:spLocks noGrp="1"/>
          </p:cNvSpPr>
          <p:nvPr>
            <p:ph idx="1"/>
          </p:nvPr>
        </p:nvSpPr>
        <p:spPr>
          <a:xfrm>
            <a:off x="214313" y="357188"/>
            <a:ext cx="8643937" cy="6357937"/>
          </a:xfrm>
        </p:spPr>
        <p:txBody>
          <a:bodyPr/>
          <a:lstStyle/>
          <a:p>
            <a:pPr marL="361950" indent="0" eaLnBrk="1" hangingPunct="1">
              <a:buFont typeface="Wingdings 2" pitchFamily="18" charset="2"/>
              <a:buNone/>
              <a:defRPr/>
            </a:pPr>
            <a:endParaRPr lang="cs-CZ" sz="2600" b="1" dirty="0" smtClean="0">
              <a:latin typeface="+mj-lt"/>
              <a:cs typeface="Times New Roman" pitchFamily="18" charset="0"/>
            </a:endParaRPr>
          </a:p>
          <a:p>
            <a:pPr marL="361950" indent="0" eaLnBrk="1" hangingPunct="1">
              <a:buFont typeface="Wingdings 2" pitchFamily="18" charset="2"/>
              <a:buNone/>
              <a:defRPr/>
            </a:pPr>
            <a:endParaRPr lang="cs-CZ" sz="2600" b="1" dirty="0" smtClean="0">
              <a:latin typeface="+mj-lt"/>
              <a:cs typeface="Times New Roman" pitchFamily="18" charset="0"/>
            </a:endParaRPr>
          </a:p>
          <a:p>
            <a:pPr marL="361950" indent="0" eaLnBrk="1" hangingPunct="1">
              <a:buFont typeface="Wingdings 2" pitchFamily="18" charset="2"/>
              <a:buNone/>
              <a:defRPr/>
            </a:pPr>
            <a:endParaRPr lang="cs-CZ" sz="2600" b="1" dirty="0" smtClean="0">
              <a:latin typeface="+mj-lt"/>
              <a:cs typeface="Times New Roman" pitchFamily="18" charset="0"/>
            </a:endParaRPr>
          </a:p>
          <a:p>
            <a:pPr marL="361950" indent="0" eaLnBrk="1" hangingPunct="1">
              <a:buFont typeface="Wingdings 2" pitchFamily="18" charset="2"/>
              <a:buNone/>
              <a:defRPr/>
            </a:pPr>
            <a:endParaRPr lang="cs-CZ" sz="2600" b="1" dirty="0" smtClean="0">
              <a:latin typeface="+mj-lt"/>
              <a:cs typeface="Times New Roman" pitchFamily="18" charset="0"/>
            </a:endParaRPr>
          </a:p>
          <a:p>
            <a:pPr marL="361950" indent="0" algn="just" eaLnBrk="1" hangingPunct="1">
              <a:buFont typeface="Wingdings 2" pitchFamily="18" charset="2"/>
              <a:buNone/>
              <a:defRPr/>
            </a:pPr>
            <a:endParaRPr lang="cs-CZ" sz="2600" b="1" dirty="0" smtClean="0">
              <a:latin typeface="+mj-lt"/>
              <a:cs typeface="Times New Roman" pitchFamily="18" charset="0"/>
            </a:endParaRPr>
          </a:p>
          <a:p>
            <a:pPr marL="361950" indent="0" algn="just" eaLnBrk="1" hangingPunct="1">
              <a:buFont typeface="Wingdings 2" pitchFamily="18" charset="2"/>
              <a:buNone/>
              <a:defRPr/>
            </a:pPr>
            <a:r>
              <a:rPr lang="cs-CZ" sz="2600" b="1" dirty="0" smtClean="0">
                <a:latin typeface="+mj-lt"/>
                <a:cs typeface="Times New Roman" pitchFamily="18" charset="0"/>
              </a:rPr>
              <a:t>Odpověď:</a:t>
            </a:r>
            <a:r>
              <a:rPr lang="cs-CZ" sz="2600" dirty="0" smtClean="0">
                <a:latin typeface="+mj-lt"/>
                <a:cs typeface="Times New Roman" pitchFamily="18" charset="0"/>
              </a:rPr>
              <a:t> Vlevo sedí obchodník Moudrost, uprostřed obchodník Faleš, vpravo obchodník Pravda</a:t>
            </a:r>
            <a:r>
              <a:rPr lang="cs-CZ" sz="2600" b="1" dirty="0" smtClean="0">
                <a:latin typeface="+mj-lt"/>
                <a:cs typeface="Times New Roman" pitchFamily="18" charset="0"/>
              </a:rPr>
              <a:t>.</a:t>
            </a:r>
          </a:p>
          <a:p>
            <a:pPr marL="361950" indent="0" algn="just" eaLnBrk="1" hangingPunct="1">
              <a:buFont typeface="Arial" charset="0"/>
              <a:buNone/>
              <a:defRPr/>
            </a:pPr>
            <a:endParaRPr lang="cs-CZ" sz="2600" b="1" dirty="0" smtClean="0">
              <a:latin typeface="+mj-lt"/>
              <a:cs typeface="Times New Roman" pitchFamily="18" charset="0"/>
            </a:endParaRPr>
          </a:p>
          <a:p>
            <a:pPr marL="361950" indent="0" algn="just" eaLnBrk="1" hangingPunct="1">
              <a:buFont typeface="Arial" charset="0"/>
              <a:buNone/>
              <a:defRPr/>
            </a:pPr>
            <a:r>
              <a:rPr lang="cs-CZ" sz="2600" b="1" dirty="0" smtClean="0">
                <a:latin typeface="+mj-lt"/>
                <a:cs typeface="Times New Roman" pitchFamily="18" charset="0"/>
              </a:rPr>
              <a:t>Děti si koupí jízdenku od obchodníka sedícího vpravo.</a:t>
            </a:r>
            <a:endParaRPr lang="cs-CZ" sz="2600" b="1" dirty="0" smtClean="0">
              <a:latin typeface="+mj-lt"/>
            </a:endParaRPr>
          </a:p>
          <a:p>
            <a:pPr marL="361950" indent="0" eaLnBrk="1" hangingPunct="1">
              <a:buFont typeface="Wingdings 2" pitchFamily="18" charset="2"/>
              <a:buNone/>
              <a:defRPr/>
            </a:pPr>
            <a:endParaRPr lang="cs-CZ" sz="2600" b="1" dirty="0" smtClean="0">
              <a:latin typeface="+mj-lt"/>
            </a:endParaRPr>
          </a:p>
        </p:txBody>
      </p:sp>
      <p:pic>
        <p:nvPicPr>
          <p:cNvPr id="69635" name="Picture 4"/>
          <p:cNvPicPr>
            <a:picLocks noChangeAspect="1" noChangeArrowheads="1"/>
          </p:cNvPicPr>
          <p:nvPr/>
        </p:nvPicPr>
        <p:blipFill>
          <a:blip r:embed="rId2" cstate="print"/>
          <a:srcRect/>
          <a:stretch>
            <a:fillRect/>
          </a:stretch>
        </p:blipFill>
        <p:spPr bwMode="auto">
          <a:xfrm>
            <a:off x="592138" y="1165225"/>
            <a:ext cx="3738562" cy="1022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14313" y="357188"/>
            <a:ext cx="8643937" cy="6357937"/>
          </a:xfrm>
        </p:spPr>
        <p:txBody>
          <a:bodyPr rtlCol="0">
            <a:noAutofit/>
          </a:bodyPr>
          <a:lstStyle/>
          <a:p>
            <a:pPr marL="638175" indent="-457200" algn="ctr" eaLnBrk="1" fontAlgn="auto" hangingPunct="1">
              <a:spcAft>
                <a:spcPts val="0"/>
              </a:spcAft>
              <a:buFont typeface="Wingdings 2"/>
              <a:buNone/>
              <a:defRPr/>
            </a:pPr>
            <a:r>
              <a:rPr lang="cs-CZ" sz="3600" b="1" dirty="0" smtClean="0"/>
              <a:t>4. řešení – úvaha</a:t>
            </a:r>
          </a:p>
          <a:p>
            <a:pPr marL="180975" indent="0" algn="just" eaLnBrk="1" fontAlgn="auto" hangingPunct="1">
              <a:spcAft>
                <a:spcPts val="0"/>
              </a:spcAft>
              <a:buFont typeface="Wingdings 2" pitchFamily="18" charset="2"/>
              <a:buNone/>
              <a:defRPr/>
            </a:pPr>
            <a:endParaRPr lang="cs-CZ" sz="2400" dirty="0" smtClean="0"/>
          </a:p>
          <a:p>
            <a:pPr marL="180975" indent="0" algn="just" eaLnBrk="1" fontAlgn="auto" hangingPunct="1">
              <a:spcAft>
                <a:spcPts val="0"/>
              </a:spcAft>
              <a:buFont typeface="Wingdings 2" pitchFamily="18" charset="2"/>
              <a:buNone/>
              <a:defRPr/>
            </a:pPr>
            <a:r>
              <a:rPr lang="cs-CZ" sz="2600" dirty="0" smtClean="0"/>
              <a:t>Postupně zapisujeme pořadí obchodníků, které připadá dle zadání v úvahu. </a:t>
            </a:r>
          </a:p>
          <a:p>
            <a:pPr marL="180975" indent="0" algn="just" eaLnBrk="1" fontAlgn="auto" hangingPunct="1">
              <a:spcAft>
                <a:spcPts val="0"/>
              </a:spcAft>
              <a:buFont typeface="Wingdings 2" pitchFamily="18" charset="2"/>
              <a:buNone/>
              <a:defRPr/>
            </a:pPr>
            <a:endParaRPr lang="cs-CZ" sz="2600" dirty="0" smtClean="0"/>
          </a:p>
          <a:p>
            <a:pPr marL="180975" indent="0" algn="just" eaLnBrk="1" fontAlgn="auto" hangingPunct="1">
              <a:spcAft>
                <a:spcPts val="0"/>
              </a:spcAft>
              <a:buFont typeface="Wingdings 2" pitchFamily="18" charset="2"/>
              <a:buNone/>
              <a:defRPr/>
            </a:pPr>
            <a:r>
              <a:rPr lang="cs-CZ" sz="2600" b="1" dirty="0" smtClean="0"/>
              <a:t>Obchodníky označme písmeny A, B, C</a:t>
            </a:r>
          </a:p>
          <a:p>
            <a:pPr marL="180975" indent="0" algn="just" eaLnBrk="1" fontAlgn="auto" hangingPunct="1">
              <a:spcAft>
                <a:spcPts val="0"/>
              </a:spcAft>
              <a:buFont typeface="Wingdings 2" pitchFamily="18" charset="2"/>
              <a:buNone/>
              <a:defRPr/>
            </a:pPr>
            <a:r>
              <a:rPr lang="cs-CZ" sz="2600" dirty="0" smtClean="0"/>
              <a:t>A praví: B je Pravda</a:t>
            </a:r>
          </a:p>
          <a:p>
            <a:pPr marL="180975" indent="0" algn="just" eaLnBrk="1" fontAlgn="auto" hangingPunct="1">
              <a:spcAft>
                <a:spcPts val="0"/>
              </a:spcAft>
              <a:buFont typeface="Wingdings 2" pitchFamily="18" charset="2"/>
              <a:buNone/>
              <a:defRPr/>
            </a:pPr>
            <a:r>
              <a:rPr lang="cs-CZ" sz="2600" dirty="0" smtClean="0"/>
              <a:t>B praví: Já jsem Moudrost</a:t>
            </a:r>
          </a:p>
          <a:p>
            <a:pPr marL="180975" indent="0" algn="just" eaLnBrk="1" fontAlgn="auto" hangingPunct="1">
              <a:spcAft>
                <a:spcPts val="0"/>
              </a:spcAft>
              <a:buFont typeface="Wingdings 2" pitchFamily="18" charset="2"/>
              <a:buNone/>
              <a:defRPr/>
            </a:pPr>
            <a:r>
              <a:rPr lang="cs-CZ" sz="2600" dirty="0" smtClean="0"/>
              <a:t>C praví: B je Faleš</a:t>
            </a:r>
          </a:p>
          <a:p>
            <a:pPr marL="180975" indent="0" algn="just" eaLnBrk="1" fontAlgn="auto" hangingPunct="1">
              <a:spcAft>
                <a:spcPts val="0"/>
              </a:spcAft>
              <a:buFont typeface="Wingdings 2" pitchFamily="18" charset="2"/>
              <a:buNone/>
              <a:defRPr/>
            </a:pPr>
            <a:endParaRPr lang="cs-CZ" sz="2400" dirty="0" smtClean="0"/>
          </a:p>
          <a:p>
            <a:pPr marL="638175" indent="-457200" eaLnBrk="1" fontAlgn="auto" hangingPunct="1">
              <a:spcAft>
                <a:spcPts val="0"/>
              </a:spcAft>
              <a:buFont typeface="Wingdings 2"/>
              <a:buNone/>
              <a:defRPr/>
            </a:pPr>
            <a:endParaRPr lang="cs-CZ" sz="2400" b="1" dirty="0" smtClean="0"/>
          </a:p>
          <a:p>
            <a:pPr marL="638175" indent="-457200" eaLnBrk="1" fontAlgn="auto" hangingPunct="1">
              <a:spcAft>
                <a:spcPts val="0"/>
              </a:spcAft>
              <a:buFont typeface="Wingdings 2"/>
              <a:buNone/>
              <a:defRPr/>
            </a:pPr>
            <a:endParaRPr lang="cs-CZ" sz="2400" b="1" dirty="0" smtClean="0"/>
          </a:p>
          <a:p>
            <a:pPr marL="90488" indent="0" eaLnBrk="1" fontAlgn="auto" hangingPunct="1">
              <a:spcAft>
                <a:spcPts val="0"/>
              </a:spcAft>
              <a:buFont typeface="Arial" pitchFamily="34" charset="0"/>
              <a:buNone/>
              <a:defRPr/>
            </a:pPr>
            <a:endParaRPr lang="cs-CZ" sz="2400" dirty="0" smtClean="0"/>
          </a:p>
          <a:p>
            <a:pPr marL="90488" indent="0" eaLnBrk="1" fontAlgn="auto" hangingPunct="1">
              <a:spcAft>
                <a:spcPts val="0"/>
              </a:spcAft>
              <a:buFont typeface="Arial" pitchFamily="34" charset="0"/>
              <a:buNone/>
              <a:defRPr/>
            </a:pPr>
            <a:r>
              <a:rPr lang="cs-CZ" sz="2400" dirty="0" smtClean="0"/>
              <a:t>						</a:t>
            </a:r>
            <a:endParaRPr lang="cs-CZ" sz="2000" dirty="0" smtClean="0"/>
          </a:p>
          <a:p>
            <a:pPr marL="180975" indent="0" eaLnBrk="1" fontAlgn="auto" hangingPunct="1">
              <a:spcAft>
                <a:spcPts val="0"/>
              </a:spcAft>
              <a:buFont typeface="Arial" pitchFamily="34" charset="0"/>
              <a:buNone/>
              <a:defRPr/>
            </a:pPr>
            <a:r>
              <a:rPr lang="cs-CZ" sz="2000" dirty="0" smtClean="0"/>
              <a:t>						</a:t>
            </a:r>
          </a:p>
          <a:p>
            <a:pPr marL="180975" indent="0" eaLnBrk="1" fontAlgn="auto" hangingPunct="1">
              <a:spcAft>
                <a:spcPts val="0"/>
              </a:spcAft>
              <a:buFont typeface="Arial" pitchFamily="34" charset="0"/>
              <a:buNone/>
              <a:defRPr/>
            </a:pPr>
            <a:endParaRPr lang="cs-CZ" sz="2000" dirty="0" smtClean="0"/>
          </a:p>
          <a:p>
            <a:pPr marL="180975" indent="0" eaLnBrk="1" fontAlgn="auto" hangingPunct="1">
              <a:spcAft>
                <a:spcPts val="0"/>
              </a:spcAft>
              <a:buFont typeface="Arial" pitchFamily="34" charset="0"/>
              <a:buNone/>
              <a:defRPr/>
            </a:pPr>
            <a:r>
              <a:rPr lang="cs-CZ" sz="2000" dirty="0" smtClean="0"/>
              <a:t>						</a:t>
            </a:r>
          </a:p>
          <a:p>
            <a:pPr marL="180975" indent="0" eaLnBrk="1" fontAlgn="auto" hangingPunct="1">
              <a:spcAft>
                <a:spcPts val="0"/>
              </a:spcAft>
              <a:buFont typeface="Arial" pitchFamily="34" charset="0"/>
              <a:buNone/>
              <a:defRPr/>
            </a:pPr>
            <a:r>
              <a:rPr lang="cs-CZ" sz="2400" dirty="0" smtClean="0"/>
              <a:t>						</a:t>
            </a:r>
          </a:p>
          <a:p>
            <a:pPr marL="180975" indent="0" eaLnBrk="1" fontAlgn="auto" hangingPunct="1">
              <a:spcAft>
                <a:spcPts val="0"/>
              </a:spcAft>
              <a:buFont typeface="Arial" pitchFamily="34" charset="0"/>
              <a:buNone/>
              <a:defRPr/>
            </a:pPr>
            <a:endParaRPr lang="cs-CZ" sz="2400" dirty="0"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00038" y="763588"/>
            <a:ext cx="8470900" cy="5362575"/>
          </a:xfrm>
        </p:spPr>
        <p:txBody>
          <a:bodyPr/>
          <a:lstStyle/>
          <a:p>
            <a:pPr marL="180975" indent="0" algn="just" eaLnBrk="1" fontAlgn="auto" hangingPunct="1">
              <a:lnSpc>
                <a:spcPct val="114000"/>
              </a:lnSpc>
              <a:spcAft>
                <a:spcPts val="0"/>
              </a:spcAft>
              <a:buFont typeface="Wingdings 2" pitchFamily="18" charset="2"/>
              <a:buNone/>
              <a:defRPr/>
            </a:pPr>
            <a:r>
              <a:rPr lang="cs-CZ" sz="2600" dirty="0" smtClean="0"/>
              <a:t>Z první věty plyne, že A nemůže být obchodník Pravda. Obchodník Pravda tedy musí sedět buď uprostřed, nebo vpravo. Kdyby seděl uprostřed, nemohl by o sobě tvrdit, že je obchodník Moudrost </a:t>
            </a:r>
            <a:r>
              <a:rPr lang="cs-CZ" sz="2600" dirty="0" smtClean="0">
                <a:latin typeface="Times New Roman"/>
                <a:cs typeface="Times New Roman"/>
              </a:rPr>
              <a:t>→ </a:t>
            </a:r>
            <a:r>
              <a:rPr lang="cs-CZ" sz="2600" b="1" dirty="0" smtClean="0">
                <a:cs typeface="Times New Roman"/>
              </a:rPr>
              <a:t>Obchodník Pravda musí zákonitě sedět vpravo.</a:t>
            </a:r>
          </a:p>
          <a:p>
            <a:pPr marL="180975" indent="0" algn="just" eaLnBrk="1" fontAlgn="auto" hangingPunct="1">
              <a:lnSpc>
                <a:spcPct val="114000"/>
              </a:lnSpc>
              <a:spcAft>
                <a:spcPts val="0"/>
              </a:spcAft>
              <a:buFont typeface="Wingdings 2" pitchFamily="18" charset="2"/>
              <a:buNone/>
              <a:defRPr/>
            </a:pPr>
            <a:r>
              <a:rPr lang="cs-CZ" sz="2600" dirty="0" smtClean="0">
                <a:cs typeface="Times New Roman"/>
              </a:rPr>
              <a:t>Nyní už víme, že </a:t>
            </a:r>
            <a:r>
              <a:rPr lang="cs-CZ" sz="2600" b="1" dirty="0" smtClean="0">
                <a:cs typeface="Times New Roman"/>
              </a:rPr>
              <a:t>uprostřed musí sedět obchodník Faleš</a:t>
            </a:r>
            <a:r>
              <a:rPr lang="cs-CZ" sz="2600" dirty="0" smtClean="0">
                <a:cs typeface="Times New Roman"/>
              </a:rPr>
              <a:t>, protože to tvrdí obchodník Pravda. </a:t>
            </a:r>
            <a:r>
              <a:rPr lang="cs-CZ" sz="2600" b="1" dirty="0" smtClean="0">
                <a:cs typeface="Times New Roman"/>
              </a:rPr>
              <a:t>Na obsazení místa vlevo nám zbývá obchodník Moudrost</a:t>
            </a:r>
            <a:r>
              <a:rPr lang="cs-CZ" sz="2600" dirty="0" smtClean="0">
                <a:cs typeface="Times New Roman"/>
              </a:rPr>
              <a:t>.</a:t>
            </a:r>
            <a:endParaRPr lang="cs-CZ" sz="2600" dirty="0" smtClean="0"/>
          </a:p>
          <a:p>
            <a:pPr>
              <a:defRPr/>
            </a:pPr>
            <a:endParaRPr lang="cs-CZ"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ástupný symbol pro obsah 2"/>
          <p:cNvSpPr>
            <a:spLocks noGrp="1"/>
          </p:cNvSpPr>
          <p:nvPr>
            <p:ph idx="1"/>
          </p:nvPr>
        </p:nvSpPr>
        <p:spPr>
          <a:xfrm>
            <a:off x="457200" y="571500"/>
            <a:ext cx="8229600" cy="5554663"/>
          </a:xfrm>
        </p:spPr>
        <p:txBody>
          <a:bodyPr/>
          <a:lstStyle/>
          <a:p>
            <a:pPr eaLnBrk="1" hangingPunct="1">
              <a:buFont typeface="Arial" charset="0"/>
              <a:buNone/>
            </a:pPr>
            <a:r>
              <a:rPr lang="cs-CZ" smtClean="0">
                <a:latin typeface="Times New Roman" pitchFamily="18" charset="0"/>
                <a:cs typeface="Times New Roman" pitchFamily="18" charset="0"/>
              </a:rPr>
              <a:t>→ </a:t>
            </a:r>
            <a:r>
              <a:rPr lang="cs-CZ" smtClean="0">
                <a:cs typeface="Times New Roman" pitchFamily="18" charset="0"/>
              </a:rPr>
              <a:t>ANO, jedná se o síť krychle.</a:t>
            </a:r>
            <a:endParaRPr lang="cs-CZ" smtClean="0">
              <a:latin typeface="Times New Roman" pitchFamily="18" charset="0"/>
              <a:cs typeface="Times New Roman" pitchFamily="18" charset="0"/>
            </a:endParaRPr>
          </a:p>
          <a:p>
            <a:pPr eaLnBrk="1" hangingPunct="1">
              <a:buFont typeface="Arial" charset="0"/>
              <a:buNone/>
            </a:pPr>
            <a:endParaRPr lang="cs-CZ" smtClean="0"/>
          </a:p>
        </p:txBody>
      </p:sp>
      <p:pic>
        <p:nvPicPr>
          <p:cNvPr id="8195" name="Picture 3"/>
          <p:cNvPicPr>
            <a:picLocks noChangeAspect="1" noChangeArrowheads="1"/>
          </p:cNvPicPr>
          <p:nvPr/>
        </p:nvPicPr>
        <p:blipFill>
          <a:blip r:embed="rId2" cstate="print"/>
          <a:srcRect/>
          <a:stretch>
            <a:fillRect/>
          </a:stretch>
        </p:blipFill>
        <p:spPr bwMode="auto">
          <a:xfrm>
            <a:off x="857250" y="1643063"/>
            <a:ext cx="3500438" cy="2665412"/>
          </a:xfrm>
          <a:prstGeom prst="rect">
            <a:avLst/>
          </a:prstGeom>
          <a:noFill/>
          <a:ln w="9525">
            <a:noFill/>
            <a:miter lim="800000"/>
            <a:headEnd/>
            <a:tailEnd/>
          </a:ln>
        </p:spPr>
      </p:pic>
      <p:pic>
        <p:nvPicPr>
          <p:cNvPr id="8196" name="Picture 2" descr="C:\Documents and Settings\Radka\Plocha\rubiks-cube-puzzle.jpg"/>
          <p:cNvPicPr>
            <a:picLocks noChangeAspect="1" noChangeArrowheads="1"/>
          </p:cNvPicPr>
          <p:nvPr/>
        </p:nvPicPr>
        <p:blipFill>
          <a:blip r:embed="rId3" cstate="print"/>
          <a:srcRect/>
          <a:stretch>
            <a:fillRect/>
          </a:stretch>
        </p:blipFill>
        <p:spPr bwMode="auto">
          <a:xfrm>
            <a:off x="4786313" y="3357563"/>
            <a:ext cx="3248025" cy="2665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457200" y="179388"/>
          <a:ext cx="8229600" cy="730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2707" name="Zástupný symbol pro obsah 2"/>
          <p:cNvSpPr>
            <a:spLocks noGrp="1"/>
          </p:cNvSpPr>
          <p:nvPr>
            <p:ph idx="1"/>
          </p:nvPr>
        </p:nvSpPr>
        <p:spPr/>
        <p:txBody>
          <a:bodyPr/>
          <a:lstStyle/>
          <a:p>
            <a:pPr eaLnBrk="1" hangingPunct="1"/>
            <a:endParaRPr lang="cs-CZ" smtClean="0"/>
          </a:p>
        </p:txBody>
      </p:sp>
      <p:pic>
        <p:nvPicPr>
          <p:cNvPr id="72708" name="Picture 5" descr="D:\Dokumenty\škola\TUL\národka\4. ročník\LS\MX2M\Materiály\Vlak.JPG"/>
          <p:cNvPicPr>
            <a:picLocks noChangeAspect="1" noChangeArrowheads="1"/>
          </p:cNvPicPr>
          <p:nvPr/>
        </p:nvPicPr>
        <p:blipFill>
          <a:blip r:embed="rId7" cstate="print"/>
          <a:srcRect/>
          <a:stretch>
            <a:fillRect/>
          </a:stretch>
        </p:blipFill>
        <p:spPr bwMode="auto">
          <a:xfrm>
            <a:off x="774700" y="1084263"/>
            <a:ext cx="7448550" cy="5594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Zástupný symbol pro obsah 2"/>
          <p:cNvSpPr>
            <a:spLocks noGrp="1"/>
          </p:cNvSpPr>
          <p:nvPr>
            <p:ph idx="1"/>
          </p:nvPr>
        </p:nvSpPr>
        <p:spPr>
          <a:xfrm>
            <a:off x="457200" y="288925"/>
            <a:ext cx="8229600" cy="5837238"/>
          </a:xfrm>
        </p:spPr>
        <p:txBody>
          <a:bodyPr/>
          <a:lstStyle/>
          <a:p>
            <a:pPr marL="0" indent="0" algn="just" eaLnBrk="1" hangingPunct="1">
              <a:spcBef>
                <a:spcPct val="0"/>
              </a:spcBef>
              <a:buFont typeface="Arial" charset="0"/>
              <a:buNone/>
              <a:tabLst>
                <a:tab pos="450850" algn="l"/>
              </a:tabLst>
            </a:pPr>
            <a:endParaRPr lang="cs-CZ" sz="2600" smtClean="0"/>
          </a:p>
          <a:p>
            <a:pPr marL="0" indent="0" algn="just" eaLnBrk="1" hangingPunct="1">
              <a:spcBef>
                <a:spcPct val="0"/>
              </a:spcBef>
              <a:buFont typeface="Arial" charset="0"/>
              <a:buNone/>
              <a:tabLst>
                <a:tab pos="450850" algn="l"/>
              </a:tabLst>
            </a:pPr>
            <a:endParaRPr lang="cs-CZ" sz="2600" smtClean="0"/>
          </a:p>
          <a:p>
            <a:pPr marL="0" indent="0" algn="just" eaLnBrk="1" hangingPunct="1">
              <a:spcBef>
                <a:spcPct val="0"/>
              </a:spcBef>
              <a:buFont typeface="Arial" charset="0"/>
              <a:buNone/>
              <a:tabLst>
                <a:tab pos="450850" algn="l"/>
              </a:tabLst>
            </a:pPr>
            <a:endParaRPr lang="cs-CZ" sz="2600" smtClean="0"/>
          </a:p>
          <a:p>
            <a:pPr marL="0" indent="0" algn="just" eaLnBrk="1" hangingPunct="1">
              <a:spcBef>
                <a:spcPct val="0"/>
              </a:spcBef>
              <a:buFont typeface="Arial" charset="0"/>
              <a:buNone/>
              <a:tabLst>
                <a:tab pos="450850" algn="l"/>
              </a:tabLst>
            </a:pPr>
            <a:endParaRPr lang="cs-CZ" sz="2600" smtClean="0"/>
          </a:p>
          <a:p>
            <a:pPr marL="0" indent="0" algn="just" eaLnBrk="1" hangingPunct="1">
              <a:spcBef>
                <a:spcPct val="0"/>
              </a:spcBef>
              <a:buFont typeface="Arial" charset="0"/>
              <a:buNone/>
              <a:tabLst>
                <a:tab pos="450850" algn="l"/>
              </a:tabLst>
            </a:pPr>
            <a:r>
              <a:rPr lang="cs-CZ" sz="2600" smtClean="0"/>
              <a:t>Konečně se všichni dostali do vlaku. Krudo zalezl do kabinky k řidiči a děti si posedaly na lavice. Bylo zde šest řad lavic a v každé řadě seděly 4 děti. </a:t>
            </a:r>
          </a:p>
          <a:p>
            <a:pPr marL="0" indent="0" algn="just" eaLnBrk="1" hangingPunct="1">
              <a:spcBef>
                <a:spcPct val="0"/>
              </a:spcBef>
              <a:buFont typeface="Arial" charset="0"/>
              <a:buNone/>
              <a:tabLst>
                <a:tab pos="450850" algn="l"/>
              </a:tabLst>
            </a:pPr>
            <a:endParaRPr lang="cs-CZ" sz="2600" smtClean="0"/>
          </a:p>
          <a:p>
            <a:pPr marL="0" indent="0" algn="just" eaLnBrk="1" hangingPunct="1">
              <a:spcBef>
                <a:spcPct val="0"/>
              </a:spcBef>
              <a:buFont typeface="Arial" charset="0"/>
              <a:buNone/>
              <a:tabLst>
                <a:tab pos="450850" algn="l"/>
              </a:tabLst>
            </a:pPr>
            <a:r>
              <a:rPr lang="cs-CZ" sz="2600" smtClean="0"/>
              <a:t>V půli cesty ale museli všichni přestoupit do jiného vlaku. Tam bylo 8 řad lavic a děti dostaly za úkol sednout si tak, aby jich bylo v každé řadě stejně. </a:t>
            </a:r>
          </a:p>
          <a:p>
            <a:pPr marL="0" indent="0" algn="just" eaLnBrk="1" hangingPunct="1">
              <a:spcBef>
                <a:spcPct val="0"/>
              </a:spcBef>
              <a:buFont typeface="Arial" charset="0"/>
              <a:buNone/>
              <a:tabLst>
                <a:tab pos="450850" algn="l"/>
              </a:tabLst>
            </a:pPr>
            <a:endParaRPr lang="cs-CZ" sz="2600" smtClean="0"/>
          </a:p>
          <a:p>
            <a:pPr marL="0" indent="0" algn="just" eaLnBrk="1" hangingPunct="1">
              <a:spcBef>
                <a:spcPct val="0"/>
              </a:spcBef>
              <a:buFont typeface="Arial" charset="0"/>
              <a:buNone/>
              <a:tabLst>
                <a:tab pos="450850" algn="l"/>
              </a:tabLst>
            </a:pPr>
            <a:r>
              <a:rPr lang="cs-CZ" sz="2600" b="1" smtClean="0"/>
              <a:t>Kolik dětí sedělo v jedné řadě? (Krudo byl opět v kabince řidiče.)</a:t>
            </a:r>
          </a:p>
          <a:p>
            <a:pPr marL="0" indent="0" algn="just" eaLnBrk="1" hangingPunct="1">
              <a:tabLst>
                <a:tab pos="450850" algn="l"/>
              </a:tabLst>
            </a:pPr>
            <a:endParaRPr lang="cs-CZ" sz="2600" smtClean="0"/>
          </a:p>
        </p:txBody>
      </p:sp>
      <p:pic>
        <p:nvPicPr>
          <p:cNvPr id="73731" name="Picture 5" descr="D:\Dokumenty\škola\TUL\národka\4. ročník\LS\MX2M\obrázky\Upravené\Mates_uloha.JPG"/>
          <p:cNvPicPr>
            <a:picLocks noChangeAspect="1" noChangeArrowheads="1"/>
          </p:cNvPicPr>
          <p:nvPr/>
        </p:nvPicPr>
        <p:blipFill>
          <a:blip r:embed="rId2" cstate="print"/>
          <a:srcRect/>
          <a:stretch>
            <a:fillRect/>
          </a:stretch>
        </p:blipFill>
        <p:spPr bwMode="auto">
          <a:xfrm>
            <a:off x="7493000" y="215900"/>
            <a:ext cx="1127125" cy="1400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73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Nadpis 1"/>
          <p:cNvSpPr>
            <a:spLocks noGrp="1"/>
          </p:cNvSpPr>
          <p:nvPr>
            <p:ph type="title"/>
          </p:nvPr>
        </p:nvSpPr>
        <p:spPr>
          <a:xfrm>
            <a:off x="457200" y="274638"/>
            <a:ext cx="8229600" cy="525462"/>
          </a:xfrm>
        </p:spPr>
        <p:txBody>
          <a:bodyPr/>
          <a:lstStyle/>
          <a:p>
            <a:pPr eaLnBrk="1" hangingPunct="1"/>
            <a:r>
              <a:rPr lang="cs-CZ" sz="3600" b="1" smtClean="0"/>
              <a:t>1. odhad</a:t>
            </a:r>
          </a:p>
        </p:txBody>
      </p:sp>
      <p:sp>
        <p:nvSpPr>
          <p:cNvPr id="74755" name="Zástupný symbol pro obsah 2"/>
          <p:cNvSpPr>
            <a:spLocks noGrp="1"/>
          </p:cNvSpPr>
          <p:nvPr>
            <p:ph idx="1"/>
          </p:nvPr>
        </p:nvSpPr>
        <p:spPr/>
        <p:txBody>
          <a:bodyPr/>
          <a:lstStyle/>
          <a:p>
            <a:pPr eaLnBrk="1" hangingPunct="1">
              <a:buSzPct val="80000"/>
              <a:buFont typeface="Wingdings" pitchFamily="2" charset="2"/>
              <a:buChar char="Ø"/>
            </a:pPr>
            <a:r>
              <a:rPr lang="cs-CZ" sz="2600" smtClean="0"/>
              <a:t>Kolik je celkem dětí?</a:t>
            </a:r>
          </a:p>
          <a:p>
            <a:pPr eaLnBrk="1" hangingPunct="1">
              <a:buSzPct val="80000"/>
              <a:buFont typeface="Wingdings" pitchFamily="2" charset="2"/>
              <a:buChar char="Ø"/>
            </a:pPr>
            <a:r>
              <a:rPr lang="cs-CZ" sz="2600" smtClean="0"/>
              <a:t>Mění se počet dětí, když přesedají?</a:t>
            </a:r>
          </a:p>
          <a:p>
            <a:pPr eaLnBrk="1" hangingPunct="1">
              <a:buSzPct val="80000"/>
              <a:buFont typeface="Wingdings" pitchFamily="2" charset="2"/>
              <a:buChar char="Ø"/>
            </a:pPr>
            <a:r>
              <a:rPr lang="cs-CZ" sz="2600" smtClean="0"/>
              <a:t>Bude v řadě více nebo méně dětí?</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Nadpis 1"/>
          <p:cNvSpPr>
            <a:spLocks noGrp="1"/>
          </p:cNvSpPr>
          <p:nvPr>
            <p:ph type="title"/>
          </p:nvPr>
        </p:nvSpPr>
        <p:spPr/>
        <p:txBody>
          <a:bodyPr/>
          <a:lstStyle/>
          <a:p>
            <a:pPr eaLnBrk="1" hangingPunct="1"/>
            <a:r>
              <a:rPr lang="cs-CZ" sz="3600" b="1" smtClean="0"/>
              <a:t>2. názorně</a:t>
            </a:r>
            <a:r>
              <a:rPr lang="cs-CZ" sz="3600" smtClean="0"/>
              <a:t/>
            </a:r>
            <a:br>
              <a:rPr lang="cs-CZ" sz="3600" smtClean="0"/>
            </a:br>
            <a:r>
              <a:rPr lang="cs-CZ" sz="3600" smtClean="0"/>
              <a:t>první vlak</a:t>
            </a:r>
          </a:p>
        </p:txBody>
      </p:sp>
      <p:sp>
        <p:nvSpPr>
          <p:cNvPr id="75779" name="Zástupný symbol pro obsah 2"/>
          <p:cNvSpPr>
            <a:spLocks noGrp="1"/>
          </p:cNvSpPr>
          <p:nvPr>
            <p:ph idx="1"/>
          </p:nvPr>
        </p:nvSpPr>
        <p:spPr/>
        <p:txBody>
          <a:bodyPr/>
          <a:lstStyle/>
          <a:p>
            <a:pPr eaLnBrk="1" hangingPunct="1"/>
            <a:endParaRPr lang="cs-CZ" smtClean="0"/>
          </a:p>
        </p:txBody>
      </p:sp>
      <p:cxnSp>
        <p:nvCxnSpPr>
          <p:cNvPr id="5" name="Přímá spojovací čára 4"/>
          <p:cNvCxnSpPr/>
          <p:nvPr/>
        </p:nvCxnSpPr>
        <p:spPr>
          <a:xfrm>
            <a:off x="1000125" y="2571750"/>
            <a:ext cx="2857500" cy="1588"/>
          </a:xfrm>
          <a:prstGeom prst="line">
            <a:avLst/>
          </a:prstGeom>
        </p:spPr>
        <p:style>
          <a:lnRef idx="3">
            <a:schemeClr val="dk1"/>
          </a:lnRef>
          <a:fillRef idx="0">
            <a:schemeClr val="dk1"/>
          </a:fillRef>
          <a:effectRef idx="2">
            <a:schemeClr val="dk1"/>
          </a:effectRef>
          <a:fontRef idx="minor">
            <a:schemeClr val="tx1"/>
          </a:fontRef>
        </p:style>
      </p:cxnSp>
      <p:cxnSp>
        <p:nvCxnSpPr>
          <p:cNvPr id="7" name="Přímá spojovací čára 6"/>
          <p:cNvCxnSpPr/>
          <p:nvPr/>
        </p:nvCxnSpPr>
        <p:spPr>
          <a:xfrm>
            <a:off x="1000125" y="3929063"/>
            <a:ext cx="2928938" cy="1587"/>
          </a:xfrm>
          <a:prstGeom prst="line">
            <a:avLst/>
          </a:prstGeom>
        </p:spPr>
        <p:style>
          <a:lnRef idx="3">
            <a:schemeClr val="dk1"/>
          </a:lnRef>
          <a:fillRef idx="0">
            <a:schemeClr val="dk1"/>
          </a:fillRef>
          <a:effectRef idx="2">
            <a:schemeClr val="dk1"/>
          </a:effectRef>
          <a:fontRef idx="minor">
            <a:schemeClr val="tx1"/>
          </a:fontRef>
        </p:style>
      </p:cxnSp>
      <p:cxnSp>
        <p:nvCxnSpPr>
          <p:cNvPr id="9" name="Přímá spojovací čára 8"/>
          <p:cNvCxnSpPr/>
          <p:nvPr/>
        </p:nvCxnSpPr>
        <p:spPr>
          <a:xfrm>
            <a:off x="1071563" y="5357813"/>
            <a:ext cx="3000375" cy="1587"/>
          </a:xfrm>
          <a:prstGeom prst="line">
            <a:avLst/>
          </a:prstGeom>
        </p:spPr>
        <p:style>
          <a:lnRef idx="3">
            <a:schemeClr val="dk1"/>
          </a:lnRef>
          <a:fillRef idx="0">
            <a:schemeClr val="dk1"/>
          </a:fillRef>
          <a:effectRef idx="2">
            <a:schemeClr val="dk1"/>
          </a:effectRef>
          <a:fontRef idx="minor">
            <a:schemeClr val="tx1"/>
          </a:fontRef>
        </p:style>
      </p:cxnSp>
      <p:cxnSp>
        <p:nvCxnSpPr>
          <p:cNvPr id="11" name="Přímá spojovací čára 10"/>
          <p:cNvCxnSpPr/>
          <p:nvPr/>
        </p:nvCxnSpPr>
        <p:spPr>
          <a:xfrm>
            <a:off x="5214938" y="2500313"/>
            <a:ext cx="2928937" cy="1587"/>
          </a:xfrm>
          <a:prstGeom prst="line">
            <a:avLst/>
          </a:prstGeom>
        </p:spPr>
        <p:style>
          <a:lnRef idx="3">
            <a:schemeClr val="dk1"/>
          </a:lnRef>
          <a:fillRef idx="0">
            <a:schemeClr val="dk1"/>
          </a:fillRef>
          <a:effectRef idx="2">
            <a:schemeClr val="dk1"/>
          </a:effectRef>
          <a:fontRef idx="minor">
            <a:schemeClr val="tx1"/>
          </a:fontRef>
        </p:style>
      </p:cxnSp>
      <p:cxnSp>
        <p:nvCxnSpPr>
          <p:cNvPr id="13" name="Přímá spojovací čára 12"/>
          <p:cNvCxnSpPr/>
          <p:nvPr/>
        </p:nvCxnSpPr>
        <p:spPr>
          <a:xfrm rot="10800000">
            <a:off x="5429250" y="3929063"/>
            <a:ext cx="2714625" cy="1587"/>
          </a:xfrm>
          <a:prstGeom prst="line">
            <a:avLst/>
          </a:prstGeom>
        </p:spPr>
        <p:style>
          <a:lnRef idx="3">
            <a:schemeClr val="dk1"/>
          </a:lnRef>
          <a:fillRef idx="0">
            <a:schemeClr val="dk1"/>
          </a:fillRef>
          <a:effectRef idx="2">
            <a:schemeClr val="dk1"/>
          </a:effectRef>
          <a:fontRef idx="minor">
            <a:schemeClr val="tx1"/>
          </a:fontRef>
        </p:style>
      </p:cxnSp>
      <p:cxnSp>
        <p:nvCxnSpPr>
          <p:cNvPr id="15" name="Přímá spojovací čára 14"/>
          <p:cNvCxnSpPr/>
          <p:nvPr/>
        </p:nvCxnSpPr>
        <p:spPr>
          <a:xfrm rot="10800000">
            <a:off x="5429250" y="5357813"/>
            <a:ext cx="2786063" cy="1587"/>
          </a:xfrm>
          <a:prstGeom prst="line">
            <a:avLst/>
          </a:prstGeom>
        </p:spPr>
        <p:style>
          <a:lnRef idx="3">
            <a:schemeClr val="dk1"/>
          </a:lnRef>
          <a:fillRef idx="0">
            <a:schemeClr val="dk1"/>
          </a:fillRef>
          <a:effectRef idx="2">
            <a:schemeClr val="dk1"/>
          </a:effectRef>
          <a:fontRef idx="minor">
            <a:schemeClr val="tx1"/>
          </a:fontRef>
        </p:style>
      </p:cxnSp>
      <p:sp>
        <p:nvSpPr>
          <p:cNvPr id="16" name="Elipsa 15"/>
          <p:cNvSpPr/>
          <p:nvPr/>
        </p:nvSpPr>
        <p:spPr>
          <a:xfrm>
            <a:off x="1143000" y="2214563"/>
            <a:ext cx="357188" cy="3571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7" name="Elipsa 16"/>
          <p:cNvSpPr/>
          <p:nvPr/>
        </p:nvSpPr>
        <p:spPr>
          <a:xfrm>
            <a:off x="1857375" y="2214563"/>
            <a:ext cx="500063" cy="3571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8" name="Elipsa 17"/>
          <p:cNvSpPr/>
          <p:nvPr/>
        </p:nvSpPr>
        <p:spPr>
          <a:xfrm>
            <a:off x="2786063" y="2214563"/>
            <a:ext cx="357187" cy="3571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9" name="Elipsa 18"/>
          <p:cNvSpPr/>
          <p:nvPr/>
        </p:nvSpPr>
        <p:spPr>
          <a:xfrm>
            <a:off x="3500438" y="2143125"/>
            <a:ext cx="357187" cy="428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0" name="Elipsa 19"/>
          <p:cNvSpPr/>
          <p:nvPr/>
        </p:nvSpPr>
        <p:spPr>
          <a:xfrm>
            <a:off x="5286375" y="2000250"/>
            <a:ext cx="500063" cy="500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1" name="Elipsa 20"/>
          <p:cNvSpPr/>
          <p:nvPr/>
        </p:nvSpPr>
        <p:spPr>
          <a:xfrm>
            <a:off x="6215063" y="2000250"/>
            <a:ext cx="428625" cy="500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2" name="Elipsa 21"/>
          <p:cNvSpPr/>
          <p:nvPr/>
        </p:nvSpPr>
        <p:spPr>
          <a:xfrm>
            <a:off x="7000875" y="2071688"/>
            <a:ext cx="428625" cy="428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3" name="Elipsa 22"/>
          <p:cNvSpPr/>
          <p:nvPr/>
        </p:nvSpPr>
        <p:spPr>
          <a:xfrm>
            <a:off x="7786688" y="2071688"/>
            <a:ext cx="357187" cy="428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4" name="Elipsa 23"/>
          <p:cNvSpPr/>
          <p:nvPr/>
        </p:nvSpPr>
        <p:spPr>
          <a:xfrm>
            <a:off x="1071563" y="3500438"/>
            <a:ext cx="428625" cy="428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5" name="Elipsa 24"/>
          <p:cNvSpPr/>
          <p:nvPr/>
        </p:nvSpPr>
        <p:spPr>
          <a:xfrm>
            <a:off x="1928813" y="3500438"/>
            <a:ext cx="357187" cy="428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6" name="Elipsa 25"/>
          <p:cNvSpPr/>
          <p:nvPr/>
        </p:nvSpPr>
        <p:spPr>
          <a:xfrm>
            <a:off x="2643188" y="3500438"/>
            <a:ext cx="428625" cy="428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7" name="Elipsa 26"/>
          <p:cNvSpPr/>
          <p:nvPr/>
        </p:nvSpPr>
        <p:spPr>
          <a:xfrm>
            <a:off x="3429000" y="3429000"/>
            <a:ext cx="428625" cy="500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8" name="Elipsa 27"/>
          <p:cNvSpPr/>
          <p:nvPr/>
        </p:nvSpPr>
        <p:spPr>
          <a:xfrm>
            <a:off x="5500688" y="3500438"/>
            <a:ext cx="500062" cy="428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9" name="Elipsa 28"/>
          <p:cNvSpPr/>
          <p:nvPr/>
        </p:nvSpPr>
        <p:spPr>
          <a:xfrm>
            <a:off x="6357938" y="3429000"/>
            <a:ext cx="428625" cy="500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30" name="Elipsa 29"/>
          <p:cNvSpPr/>
          <p:nvPr/>
        </p:nvSpPr>
        <p:spPr>
          <a:xfrm>
            <a:off x="7072313" y="3500438"/>
            <a:ext cx="428625" cy="428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31" name="Elipsa 30"/>
          <p:cNvSpPr/>
          <p:nvPr/>
        </p:nvSpPr>
        <p:spPr>
          <a:xfrm>
            <a:off x="7786688" y="3429000"/>
            <a:ext cx="428625" cy="500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32" name="Elipsa 31"/>
          <p:cNvSpPr/>
          <p:nvPr/>
        </p:nvSpPr>
        <p:spPr>
          <a:xfrm>
            <a:off x="1143000" y="4786313"/>
            <a:ext cx="428625"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33" name="Elipsa 32"/>
          <p:cNvSpPr/>
          <p:nvPr/>
        </p:nvSpPr>
        <p:spPr>
          <a:xfrm>
            <a:off x="2000250" y="5000625"/>
            <a:ext cx="428625" cy="3571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34" name="Elipsa 33"/>
          <p:cNvSpPr/>
          <p:nvPr/>
        </p:nvSpPr>
        <p:spPr>
          <a:xfrm>
            <a:off x="2928938" y="4786313"/>
            <a:ext cx="428625"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35" name="Elipsa 34"/>
          <p:cNvSpPr/>
          <p:nvPr/>
        </p:nvSpPr>
        <p:spPr>
          <a:xfrm>
            <a:off x="3643313" y="4857750"/>
            <a:ext cx="357187" cy="500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36" name="Elipsa 35"/>
          <p:cNvSpPr/>
          <p:nvPr/>
        </p:nvSpPr>
        <p:spPr>
          <a:xfrm>
            <a:off x="5500688" y="4929188"/>
            <a:ext cx="428625" cy="428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37" name="Elipsa 36"/>
          <p:cNvSpPr/>
          <p:nvPr/>
        </p:nvSpPr>
        <p:spPr>
          <a:xfrm>
            <a:off x="6357938" y="4857750"/>
            <a:ext cx="428625" cy="500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38" name="Elipsa 37"/>
          <p:cNvSpPr/>
          <p:nvPr/>
        </p:nvSpPr>
        <p:spPr>
          <a:xfrm>
            <a:off x="7072313" y="4929188"/>
            <a:ext cx="428625" cy="428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39" name="Elipsa 38"/>
          <p:cNvSpPr/>
          <p:nvPr/>
        </p:nvSpPr>
        <p:spPr>
          <a:xfrm>
            <a:off x="7786688" y="4929188"/>
            <a:ext cx="428625" cy="428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Nadpis 1"/>
          <p:cNvSpPr>
            <a:spLocks noGrp="1"/>
          </p:cNvSpPr>
          <p:nvPr>
            <p:ph type="title"/>
          </p:nvPr>
        </p:nvSpPr>
        <p:spPr>
          <a:xfrm>
            <a:off x="457200" y="274638"/>
            <a:ext cx="8229600" cy="725487"/>
          </a:xfrm>
        </p:spPr>
        <p:txBody>
          <a:bodyPr/>
          <a:lstStyle/>
          <a:p>
            <a:pPr eaLnBrk="1" hangingPunct="1"/>
            <a:r>
              <a:rPr lang="cs-CZ" sz="3600" smtClean="0"/>
              <a:t>druhý vlak</a:t>
            </a:r>
          </a:p>
        </p:txBody>
      </p:sp>
      <p:sp>
        <p:nvSpPr>
          <p:cNvPr id="76803" name="Zástupný symbol pro obsah 2"/>
          <p:cNvSpPr>
            <a:spLocks noGrp="1"/>
          </p:cNvSpPr>
          <p:nvPr>
            <p:ph idx="1"/>
          </p:nvPr>
        </p:nvSpPr>
        <p:spPr>
          <a:xfrm>
            <a:off x="457200" y="1143000"/>
            <a:ext cx="8229600" cy="4983163"/>
          </a:xfrm>
        </p:spPr>
        <p:txBody>
          <a:bodyPr/>
          <a:lstStyle/>
          <a:p>
            <a:pPr eaLnBrk="1" hangingPunct="1"/>
            <a:endParaRPr lang="cs-CZ" smtClean="0"/>
          </a:p>
        </p:txBody>
      </p:sp>
      <p:cxnSp>
        <p:nvCxnSpPr>
          <p:cNvPr id="7" name="Přímá spojovací čára 6"/>
          <p:cNvCxnSpPr/>
          <p:nvPr/>
        </p:nvCxnSpPr>
        <p:spPr>
          <a:xfrm>
            <a:off x="785813" y="5857875"/>
            <a:ext cx="3143250" cy="1588"/>
          </a:xfrm>
          <a:prstGeom prst="line">
            <a:avLst/>
          </a:prstGeom>
        </p:spPr>
        <p:style>
          <a:lnRef idx="3">
            <a:schemeClr val="dk1"/>
          </a:lnRef>
          <a:fillRef idx="0">
            <a:schemeClr val="dk1"/>
          </a:fillRef>
          <a:effectRef idx="2">
            <a:schemeClr val="dk1"/>
          </a:effectRef>
          <a:fontRef idx="minor">
            <a:schemeClr val="tx1"/>
          </a:fontRef>
        </p:style>
      </p:cxnSp>
      <p:cxnSp>
        <p:nvCxnSpPr>
          <p:cNvPr id="9" name="Přímá spojovací čára 8"/>
          <p:cNvCxnSpPr/>
          <p:nvPr/>
        </p:nvCxnSpPr>
        <p:spPr>
          <a:xfrm>
            <a:off x="4929188" y="5786438"/>
            <a:ext cx="3286125" cy="1587"/>
          </a:xfrm>
          <a:prstGeom prst="line">
            <a:avLst/>
          </a:prstGeom>
        </p:spPr>
        <p:style>
          <a:lnRef idx="3">
            <a:schemeClr val="dk1"/>
          </a:lnRef>
          <a:fillRef idx="0">
            <a:schemeClr val="dk1"/>
          </a:fillRef>
          <a:effectRef idx="2">
            <a:schemeClr val="dk1"/>
          </a:effectRef>
          <a:fontRef idx="minor">
            <a:schemeClr val="tx1"/>
          </a:fontRef>
        </p:style>
      </p:cxnSp>
      <p:cxnSp>
        <p:nvCxnSpPr>
          <p:cNvPr id="11" name="Přímá spojovací čára 10"/>
          <p:cNvCxnSpPr/>
          <p:nvPr/>
        </p:nvCxnSpPr>
        <p:spPr>
          <a:xfrm>
            <a:off x="857250" y="4643438"/>
            <a:ext cx="3143250" cy="1587"/>
          </a:xfrm>
          <a:prstGeom prst="line">
            <a:avLst/>
          </a:prstGeom>
        </p:spPr>
        <p:style>
          <a:lnRef idx="3">
            <a:schemeClr val="dk1"/>
          </a:lnRef>
          <a:fillRef idx="0">
            <a:schemeClr val="dk1"/>
          </a:fillRef>
          <a:effectRef idx="2">
            <a:schemeClr val="dk1"/>
          </a:effectRef>
          <a:fontRef idx="minor">
            <a:schemeClr val="tx1"/>
          </a:fontRef>
        </p:style>
      </p:cxnSp>
      <p:cxnSp>
        <p:nvCxnSpPr>
          <p:cNvPr id="13" name="Přímá spojovací čára 12"/>
          <p:cNvCxnSpPr/>
          <p:nvPr/>
        </p:nvCxnSpPr>
        <p:spPr>
          <a:xfrm>
            <a:off x="4786313" y="4643438"/>
            <a:ext cx="3429000" cy="1587"/>
          </a:xfrm>
          <a:prstGeom prst="line">
            <a:avLst/>
          </a:prstGeom>
        </p:spPr>
        <p:style>
          <a:lnRef idx="3">
            <a:schemeClr val="dk1"/>
          </a:lnRef>
          <a:fillRef idx="0">
            <a:schemeClr val="dk1"/>
          </a:fillRef>
          <a:effectRef idx="2">
            <a:schemeClr val="dk1"/>
          </a:effectRef>
          <a:fontRef idx="minor">
            <a:schemeClr val="tx1"/>
          </a:fontRef>
        </p:style>
      </p:cxnSp>
      <p:cxnSp>
        <p:nvCxnSpPr>
          <p:cNvPr id="15" name="Přímá spojovací čára 14"/>
          <p:cNvCxnSpPr/>
          <p:nvPr/>
        </p:nvCxnSpPr>
        <p:spPr>
          <a:xfrm>
            <a:off x="785813" y="3500438"/>
            <a:ext cx="3143250" cy="1587"/>
          </a:xfrm>
          <a:prstGeom prst="line">
            <a:avLst/>
          </a:prstGeom>
        </p:spPr>
        <p:style>
          <a:lnRef idx="3">
            <a:schemeClr val="dk1"/>
          </a:lnRef>
          <a:fillRef idx="0">
            <a:schemeClr val="dk1"/>
          </a:fillRef>
          <a:effectRef idx="2">
            <a:schemeClr val="dk1"/>
          </a:effectRef>
          <a:fontRef idx="minor">
            <a:schemeClr val="tx1"/>
          </a:fontRef>
        </p:style>
      </p:cxnSp>
      <p:cxnSp>
        <p:nvCxnSpPr>
          <p:cNvPr id="17" name="Přímá spojovací čára 16"/>
          <p:cNvCxnSpPr/>
          <p:nvPr/>
        </p:nvCxnSpPr>
        <p:spPr>
          <a:xfrm rot="10800000">
            <a:off x="4929188" y="3429000"/>
            <a:ext cx="3429000" cy="1588"/>
          </a:xfrm>
          <a:prstGeom prst="line">
            <a:avLst/>
          </a:prstGeom>
        </p:spPr>
        <p:style>
          <a:lnRef idx="3">
            <a:schemeClr val="dk1"/>
          </a:lnRef>
          <a:fillRef idx="0">
            <a:schemeClr val="dk1"/>
          </a:fillRef>
          <a:effectRef idx="2">
            <a:schemeClr val="dk1"/>
          </a:effectRef>
          <a:fontRef idx="minor">
            <a:schemeClr val="tx1"/>
          </a:fontRef>
        </p:style>
      </p:cxnSp>
      <p:cxnSp>
        <p:nvCxnSpPr>
          <p:cNvPr id="21" name="Přímá spojovací čára 20"/>
          <p:cNvCxnSpPr/>
          <p:nvPr/>
        </p:nvCxnSpPr>
        <p:spPr>
          <a:xfrm>
            <a:off x="857250" y="2357438"/>
            <a:ext cx="3286125" cy="1587"/>
          </a:xfrm>
          <a:prstGeom prst="line">
            <a:avLst/>
          </a:prstGeom>
        </p:spPr>
        <p:style>
          <a:lnRef idx="3">
            <a:schemeClr val="dk1"/>
          </a:lnRef>
          <a:fillRef idx="0">
            <a:schemeClr val="dk1"/>
          </a:fillRef>
          <a:effectRef idx="2">
            <a:schemeClr val="dk1"/>
          </a:effectRef>
          <a:fontRef idx="minor">
            <a:schemeClr val="tx1"/>
          </a:fontRef>
        </p:style>
      </p:cxnSp>
      <p:cxnSp>
        <p:nvCxnSpPr>
          <p:cNvPr id="23" name="Přímá spojovací čára 22"/>
          <p:cNvCxnSpPr/>
          <p:nvPr/>
        </p:nvCxnSpPr>
        <p:spPr>
          <a:xfrm>
            <a:off x="4786313" y="2357438"/>
            <a:ext cx="3500437" cy="1587"/>
          </a:xfrm>
          <a:prstGeom prst="line">
            <a:avLst/>
          </a:prstGeom>
        </p:spPr>
        <p:style>
          <a:lnRef idx="3">
            <a:schemeClr val="dk1"/>
          </a:lnRef>
          <a:fillRef idx="0">
            <a:schemeClr val="dk1"/>
          </a:fillRef>
          <a:effectRef idx="2">
            <a:schemeClr val="dk1"/>
          </a:effectRef>
          <a:fontRef idx="minor">
            <a:schemeClr val="tx1"/>
          </a:fontRef>
        </p:style>
      </p:cxnSp>
      <p:sp>
        <p:nvSpPr>
          <p:cNvPr id="24" name="Elipsa 23"/>
          <p:cNvSpPr/>
          <p:nvPr/>
        </p:nvSpPr>
        <p:spPr>
          <a:xfrm>
            <a:off x="928688" y="1785938"/>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5" name="Elipsa 24"/>
          <p:cNvSpPr/>
          <p:nvPr/>
        </p:nvSpPr>
        <p:spPr>
          <a:xfrm>
            <a:off x="2143125" y="1857375"/>
            <a:ext cx="500063" cy="500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6" name="Elipsa 25"/>
          <p:cNvSpPr/>
          <p:nvPr/>
        </p:nvSpPr>
        <p:spPr>
          <a:xfrm>
            <a:off x="3357563" y="1857375"/>
            <a:ext cx="500062" cy="500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7" name="Elipsa 26"/>
          <p:cNvSpPr/>
          <p:nvPr/>
        </p:nvSpPr>
        <p:spPr>
          <a:xfrm>
            <a:off x="4857750" y="1857375"/>
            <a:ext cx="571500" cy="500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8" name="Elipsa 27"/>
          <p:cNvSpPr/>
          <p:nvPr/>
        </p:nvSpPr>
        <p:spPr>
          <a:xfrm>
            <a:off x="6286500" y="1857375"/>
            <a:ext cx="500063" cy="500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9" name="Elipsa 28"/>
          <p:cNvSpPr/>
          <p:nvPr/>
        </p:nvSpPr>
        <p:spPr>
          <a:xfrm>
            <a:off x="7358063" y="1785938"/>
            <a:ext cx="714375"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30" name="Elipsa 29"/>
          <p:cNvSpPr/>
          <p:nvPr/>
        </p:nvSpPr>
        <p:spPr>
          <a:xfrm>
            <a:off x="928688" y="3000375"/>
            <a:ext cx="500062" cy="500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31" name="Elipsa 30"/>
          <p:cNvSpPr/>
          <p:nvPr/>
        </p:nvSpPr>
        <p:spPr>
          <a:xfrm>
            <a:off x="2286000" y="3000375"/>
            <a:ext cx="428625" cy="500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32" name="Elipsa 31"/>
          <p:cNvSpPr/>
          <p:nvPr/>
        </p:nvSpPr>
        <p:spPr>
          <a:xfrm>
            <a:off x="3429000" y="3000375"/>
            <a:ext cx="500063" cy="500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33" name="Elipsa 32"/>
          <p:cNvSpPr/>
          <p:nvPr/>
        </p:nvSpPr>
        <p:spPr>
          <a:xfrm>
            <a:off x="5072063" y="2857500"/>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34" name="Elipsa 33"/>
          <p:cNvSpPr/>
          <p:nvPr/>
        </p:nvSpPr>
        <p:spPr>
          <a:xfrm>
            <a:off x="6429375" y="2928938"/>
            <a:ext cx="571500" cy="500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35" name="Elipsa 34"/>
          <p:cNvSpPr/>
          <p:nvPr/>
        </p:nvSpPr>
        <p:spPr>
          <a:xfrm>
            <a:off x="7572375" y="2928938"/>
            <a:ext cx="500063" cy="500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36" name="Elipsa 35"/>
          <p:cNvSpPr/>
          <p:nvPr/>
        </p:nvSpPr>
        <p:spPr>
          <a:xfrm>
            <a:off x="1071563" y="4214813"/>
            <a:ext cx="428625" cy="428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37" name="Elipsa 36"/>
          <p:cNvSpPr/>
          <p:nvPr/>
        </p:nvSpPr>
        <p:spPr>
          <a:xfrm>
            <a:off x="2214563" y="4214813"/>
            <a:ext cx="357187" cy="428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38" name="Elipsa 37"/>
          <p:cNvSpPr/>
          <p:nvPr/>
        </p:nvSpPr>
        <p:spPr>
          <a:xfrm>
            <a:off x="3214688" y="4071938"/>
            <a:ext cx="500062"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39" name="Elipsa 38"/>
          <p:cNvSpPr/>
          <p:nvPr/>
        </p:nvSpPr>
        <p:spPr>
          <a:xfrm>
            <a:off x="5072063" y="4071938"/>
            <a:ext cx="500062"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40" name="Elipsa 39"/>
          <p:cNvSpPr/>
          <p:nvPr/>
        </p:nvSpPr>
        <p:spPr>
          <a:xfrm>
            <a:off x="6429375" y="4143375"/>
            <a:ext cx="500063" cy="500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41" name="Elipsa 40"/>
          <p:cNvSpPr/>
          <p:nvPr/>
        </p:nvSpPr>
        <p:spPr>
          <a:xfrm>
            <a:off x="7500938" y="4143375"/>
            <a:ext cx="571500" cy="500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42" name="Elipsa 41"/>
          <p:cNvSpPr/>
          <p:nvPr/>
        </p:nvSpPr>
        <p:spPr>
          <a:xfrm>
            <a:off x="1071563" y="5286375"/>
            <a:ext cx="428625"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43" name="Elipsa 42"/>
          <p:cNvSpPr/>
          <p:nvPr/>
        </p:nvSpPr>
        <p:spPr>
          <a:xfrm>
            <a:off x="2071688" y="5357813"/>
            <a:ext cx="571500" cy="500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44" name="Elipsa 43"/>
          <p:cNvSpPr/>
          <p:nvPr/>
        </p:nvSpPr>
        <p:spPr>
          <a:xfrm>
            <a:off x="3143250" y="5286375"/>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45" name="Elipsa 44"/>
          <p:cNvSpPr/>
          <p:nvPr/>
        </p:nvSpPr>
        <p:spPr>
          <a:xfrm>
            <a:off x="5143500" y="5286375"/>
            <a:ext cx="500063" cy="500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46" name="Elipsa 45"/>
          <p:cNvSpPr/>
          <p:nvPr/>
        </p:nvSpPr>
        <p:spPr>
          <a:xfrm>
            <a:off x="6429375" y="5214938"/>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47" name="Elipsa 46"/>
          <p:cNvSpPr/>
          <p:nvPr/>
        </p:nvSpPr>
        <p:spPr>
          <a:xfrm>
            <a:off x="7572375" y="5214938"/>
            <a:ext cx="500063"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Nadpis 1"/>
          <p:cNvSpPr>
            <a:spLocks noGrp="1"/>
          </p:cNvSpPr>
          <p:nvPr>
            <p:ph type="title"/>
          </p:nvPr>
        </p:nvSpPr>
        <p:spPr>
          <a:xfrm>
            <a:off x="457200" y="274638"/>
            <a:ext cx="8229600" cy="744537"/>
          </a:xfrm>
        </p:spPr>
        <p:txBody>
          <a:bodyPr/>
          <a:lstStyle/>
          <a:p>
            <a:pPr eaLnBrk="1" hangingPunct="1"/>
            <a:r>
              <a:rPr lang="cs-CZ" sz="3600" b="1" smtClean="0"/>
              <a:t>Zápis, výpočet</a:t>
            </a:r>
          </a:p>
        </p:txBody>
      </p:sp>
      <p:sp>
        <p:nvSpPr>
          <p:cNvPr id="3" name="Zástupný symbol pro obsah 2"/>
          <p:cNvSpPr>
            <a:spLocks noGrp="1"/>
          </p:cNvSpPr>
          <p:nvPr>
            <p:ph idx="1"/>
          </p:nvPr>
        </p:nvSpPr>
        <p:spPr>
          <a:xfrm>
            <a:off x="457200" y="946150"/>
            <a:ext cx="8229600" cy="5695950"/>
          </a:xfrm>
        </p:spPr>
        <p:txBody>
          <a:bodyPr>
            <a:noAutofit/>
          </a:bodyPr>
          <a:lstStyle/>
          <a:p>
            <a:pPr marL="0" indent="0" eaLnBrk="1" hangingPunct="1">
              <a:buFont typeface="Arial" charset="0"/>
              <a:buNone/>
              <a:defRPr/>
            </a:pPr>
            <a:r>
              <a:rPr lang="cs-CZ" sz="2600" b="1" dirty="0" smtClean="0"/>
              <a:t>První vlak</a:t>
            </a:r>
          </a:p>
          <a:p>
            <a:pPr marL="0" indent="0" eaLnBrk="1" hangingPunct="1">
              <a:buFont typeface="Arial" charset="0"/>
              <a:buNone/>
              <a:tabLst>
                <a:tab pos="1885950" algn="l"/>
              </a:tabLst>
              <a:defRPr/>
            </a:pPr>
            <a:r>
              <a:rPr lang="cs-CZ" sz="2600" dirty="0" smtClean="0"/>
              <a:t>Řad …………….	6</a:t>
            </a:r>
          </a:p>
          <a:p>
            <a:pPr marL="0" indent="0" eaLnBrk="1" hangingPunct="1">
              <a:buFont typeface="Arial" charset="0"/>
              <a:buNone/>
              <a:tabLst>
                <a:tab pos="1885950" algn="l"/>
              </a:tabLst>
              <a:defRPr/>
            </a:pPr>
            <a:r>
              <a:rPr lang="cs-CZ" sz="2600" dirty="0" smtClean="0"/>
              <a:t>Dětí v řadě ….	4</a:t>
            </a:r>
          </a:p>
          <a:p>
            <a:pPr marL="0" indent="0" eaLnBrk="1" hangingPunct="1">
              <a:buFont typeface="Arial" charset="0"/>
              <a:buNone/>
              <a:tabLst>
                <a:tab pos="1885950" algn="l"/>
              </a:tabLst>
              <a:defRPr/>
            </a:pPr>
            <a:r>
              <a:rPr lang="cs-CZ" sz="2600" dirty="0" smtClean="0"/>
              <a:t>Celkem dětí …	6 x 4 = 24</a:t>
            </a:r>
          </a:p>
          <a:p>
            <a:pPr marL="0" indent="0" eaLnBrk="1" hangingPunct="1">
              <a:defRPr/>
            </a:pPr>
            <a:endParaRPr lang="cs-CZ" sz="2600" b="1" dirty="0" smtClean="0"/>
          </a:p>
          <a:p>
            <a:pPr marL="0" indent="0" eaLnBrk="1" hangingPunct="1">
              <a:buFont typeface="Arial" charset="0"/>
              <a:buNone/>
              <a:defRPr/>
            </a:pPr>
            <a:r>
              <a:rPr lang="cs-CZ" sz="2600" b="1" dirty="0" smtClean="0"/>
              <a:t>Druhý vlak</a:t>
            </a:r>
          </a:p>
          <a:p>
            <a:pPr marL="0" indent="0" eaLnBrk="1" hangingPunct="1">
              <a:buFont typeface="Arial" charset="0"/>
              <a:buNone/>
              <a:tabLst>
                <a:tab pos="1885950" algn="l"/>
              </a:tabLst>
              <a:defRPr/>
            </a:pPr>
            <a:r>
              <a:rPr lang="cs-CZ" sz="2600" dirty="0" smtClean="0"/>
              <a:t>Řad …………….	8</a:t>
            </a:r>
          </a:p>
          <a:p>
            <a:pPr marL="0" indent="0" eaLnBrk="1" hangingPunct="1">
              <a:buFont typeface="Arial" charset="0"/>
              <a:buNone/>
              <a:tabLst>
                <a:tab pos="1885950" algn="l"/>
              </a:tabLst>
              <a:defRPr/>
            </a:pPr>
            <a:r>
              <a:rPr lang="cs-CZ" sz="2600" dirty="0" smtClean="0"/>
              <a:t>Dětí v řadě ….	?</a:t>
            </a:r>
          </a:p>
          <a:p>
            <a:pPr marL="0" indent="0" eaLnBrk="1" hangingPunct="1">
              <a:buFont typeface="Arial" charset="0"/>
              <a:buNone/>
              <a:tabLst>
                <a:tab pos="1885950" algn="l"/>
              </a:tabLst>
              <a:defRPr/>
            </a:pPr>
            <a:r>
              <a:rPr lang="cs-CZ" sz="2600" dirty="0" smtClean="0"/>
              <a:t>Celkem dětí …	24</a:t>
            </a:r>
          </a:p>
          <a:p>
            <a:pPr marL="0" indent="0" eaLnBrk="1" hangingPunct="1">
              <a:buFont typeface="Arial" charset="0"/>
              <a:buNone/>
              <a:defRPr/>
            </a:pPr>
            <a:endParaRPr lang="cs-CZ" sz="2600" b="1" dirty="0" smtClean="0"/>
          </a:p>
          <a:p>
            <a:pPr marL="0" indent="0" eaLnBrk="1" hangingPunct="1">
              <a:buFont typeface="Arial" charset="0"/>
              <a:buNone/>
              <a:defRPr/>
            </a:pPr>
            <a:r>
              <a:rPr lang="cs-CZ" sz="2600" b="1" dirty="0" smtClean="0"/>
              <a:t>Výpočet</a:t>
            </a:r>
            <a:r>
              <a:rPr lang="cs-CZ" sz="2600" dirty="0" smtClean="0"/>
              <a:t>: </a:t>
            </a:r>
          </a:p>
          <a:p>
            <a:pPr marL="0" indent="0" eaLnBrk="1" hangingPunct="1">
              <a:buFont typeface="Arial" charset="0"/>
              <a:buNone/>
              <a:defRPr/>
            </a:pPr>
            <a:r>
              <a:rPr lang="cs-CZ" sz="2600" dirty="0" smtClean="0"/>
              <a:t>24 : 8 = 3</a:t>
            </a:r>
          </a:p>
          <a:p>
            <a:pPr eaLnBrk="1" hangingPunct="1">
              <a:buFont typeface="Arial" charset="0"/>
              <a:buNone/>
              <a:defRPr/>
            </a:pPr>
            <a:endParaRPr lang="cs-CZ"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Nadpis 1"/>
          <p:cNvSpPr>
            <a:spLocks noGrp="1"/>
          </p:cNvSpPr>
          <p:nvPr>
            <p:ph type="title"/>
          </p:nvPr>
        </p:nvSpPr>
        <p:spPr>
          <a:xfrm>
            <a:off x="457200" y="274638"/>
            <a:ext cx="8229600" cy="854075"/>
          </a:xfrm>
        </p:spPr>
        <p:txBody>
          <a:bodyPr/>
          <a:lstStyle/>
          <a:p>
            <a:pPr eaLnBrk="1" hangingPunct="1"/>
            <a:r>
              <a:rPr lang="cs-CZ" sz="3600" b="1" smtClean="0"/>
              <a:t>Odpověď</a:t>
            </a:r>
          </a:p>
        </p:txBody>
      </p:sp>
      <p:sp>
        <p:nvSpPr>
          <p:cNvPr id="78851" name="Zástupný symbol pro obsah 2"/>
          <p:cNvSpPr>
            <a:spLocks noGrp="1"/>
          </p:cNvSpPr>
          <p:nvPr>
            <p:ph idx="1"/>
          </p:nvPr>
        </p:nvSpPr>
        <p:spPr/>
        <p:txBody>
          <a:bodyPr/>
          <a:lstStyle/>
          <a:p>
            <a:pPr eaLnBrk="1" hangingPunct="1">
              <a:buFont typeface="Arial" charset="0"/>
              <a:buNone/>
            </a:pPr>
            <a:r>
              <a:rPr lang="cs-CZ" sz="2600" smtClean="0"/>
              <a:t>Ve druhém vlaku seděly v každé řadě 3 děti.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439737"/>
          </a:xfrm>
        </p:spPr>
        <p:txBody>
          <a:bodyPr>
            <a:normAutofit fontScale="90000"/>
          </a:bodyPr>
          <a:lstStyle/>
          <a:p>
            <a:pPr eaLnBrk="1" hangingPunct="1">
              <a:defRPr/>
            </a:pPr>
            <a:endParaRPr lang="cs-CZ" dirty="0"/>
          </a:p>
        </p:txBody>
      </p:sp>
      <p:sp>
        <p:nvSpPr>
          <p:cNvPr id="79875" name="Zástupný symbol pro obsah 2"/>
          <p:cNvSpPr>
            <a:spLocks noGrp="1"/>
          </p:cNvSpPr>
          <p:nvPr>
            <p:ph idx="1"/>
          </p:nvPr>
        </p:nvSpPr>
        <p:spPr>
          <a:xfrm>
            <a:off x="457200" y="1143000"/>
            <a:ext cx="8229600" cy="4983163"/>
          </a:xfrm>
        </p:spPr>
        <p:txBody>
          <a:bodyPr/>
          <a:lstStyle/>
          <a:p>
            <a:pPr marL="0" indent="0" algn="just" eaLnBrk="1" hangingPunct="1">
              <a:buFont typeface="Arial" charset="0"/>
              <a:buNone/>
            </a:pPr>
            <a:r>
              <a:rPr lang="cs-CZ" sz="2600" smtClean="0"/>
              <a:t>Ve druhém vlaku jim Krudo začal roznášet nápoje, aby se děti osvěžily. Každý druhý z řady dostal červenou limonádu a zbytek dětí dostal žlutou limonádu.</a:t>
            </a:r>
          </a:p>
          <a:p>
            <a:pPr marL="0" indent="0" algn="just" eaLnBrk="1" hangingPunct="1">
              <a:buFont typeface="Arial" charset="0"/>
              <a:buNone/>
            </a:pPr>
            <a:endParaRPr lang="cs-CZ" sz="2600" smtClean="0"/>
          </a:p>
          <a:p>
            <a:pPr marL="0" indent="0" algn="just" eaLnBrk="1" hangingPunct="1">
              <a:buFont typeface="Arial" charset="0"/>
              <a:buNone/>
            </a:pPr>
            <a:r>
              <a:rPr lang="cs-CZ" sz="2600" b="1" smtClean="0"/>
              <a:t>Rozdal Krudo více červených nebo žlutých limonád?</a:t>
            </a:r>
          </a:p>
          <a:p>
            <a:pPr marL="0" indent="0" algn="just" eaLnBrk="1" hangingPunct="1"/>
            <a:endParaRPr lang="cs-CZ" sz="26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8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Nadpis 1"/>
          <p:cNvSpPr>
            <a:spLocks noGrp="1"/>
          </p:cNvSpPr>
          <p:nvPr>
            <p:ph type="title"/>
          </p:nvPr>
        </p:nvSpPr>
        <p:spPr>
          <a:xfrm>
            <a:off x="457200" y="274638"/>
            <a:ext cx="8229600" cy="708025"/>
          </a:xfrm>
        </p:spPr>
        <p:txBody>
          <a:bodyPr/>
          <a:lstStyle/>
          <a:p>
            <a:pPr eaLnBrk="1" hangingPunct="1"/>
            <a:r>
              <a:rPr lang="cs-CZ" sz="3600" b="1" smtClean="0"/>
              <a:t>1. odhad</a:t>
            </a:r>
          </a:p>
        </p:txBody>
      </p:sp>
      <p:sp>
        <p:nvSpPr>
          <p:cNvPr id="80899" name="Zástupný symbol pro obsah 2"/>
          <p:cNvSpPr>
            <a:spLocks noGrp="1"/>
          </p:cNvSpPr>
          <p:nvPr>
            <p:ph idx="1"/>
          </p:nvPr>
        </p:nvSpPr>
        <p:spPr/>
        <p:txBody>
          <a:bodyPr/>
          <a:lstStyle/>
          <a:p>
            <a:pPr marL="0" indent="0" algn="just" eaLnBrk="1" hangingPunct="1">
              <a:spcBef>
                <a:spcPct val="0"/>
              </a:spcBef>
              <a:buFont typeface="Arial" charset="0"/>
              <a:buNone/>
            </a:pPr>
            <a:r>
              <a:rPr lang="cs-CZ" sz="2600" smtClean="0"/>
              <a:t>Kdo z každé řady dostal červenou limonádu?</a:t>
            </a:r>
          </a:p>
          <a:p>
            <a:pPr marL="0" indent="0" algn="just" eaLnBrk="1" hangingPunct="1">
              <a:spcBef>
                <a:spcPct val="0"/>
              </a:spcBef>
              <a:buFont typeface="Arial" charset="0"/>
              <a:buNone/>
            </a:pPr>
            <a:endParaRPr lang="cs-CZ" sz="2600" smtClean="0"/>
          </a:p>
          <a:p>
            <a:pPr marL="0" indent="0" algn="just" eaLnBrk="1" hangingPunct="1">
              <a:spcBef>
                <a:spcPct val="0"/>
              </a:spcBef>
              <a:buFont typeface="Arial" charset="0"/>
              <a:buNone/>
            </a:pPr>
            <a:r>
              <a:rPr lang="cs-CZ" sz="2600" smtClean="0"/>
              <a:t>Kdo dostal žlutou limonádu?</a:t>
            </a:r>
          </a:p>
          <a:p>
            <a:pPr marL="0" indent="0" algn="just" eaLnBrk="1" hangingPunct="1">
              <a:spcBef>
                <a:spcPct val="0"/>
              </a:spcBef>
              <a:buFont typeface="Arial" charset="0"/>
              <a:buNone/>
            </a:pPr>
            <a:endParaRPr lang="cs-CZ" sz="2600" smtClean="0"/>
          </a:p>
          <a:p>
            <a:pPr marL="0" indent="0" algn="just" eaLnBrk="1" hangingPunct="1">
              <a:spcBef>
                <a:spcPct val="0"/>
              </a:spcBef>
              <a:buFont typeface="Arial" charset="0"/>
              <a:buNone/>
            </a:pPr>
            <a:r>
              <a:rPr lang="cs-CZ" sz="2600" smtClean="0"/>
              <a:t>Je v řadě více červených nebo žlutých limonád?</a:t>
            </a:r>
          </a:p>
          <a:p>
            <a:pPr marL="0" indent="0" algn="just" eaLnBrk="1" hangingPunct="1">
              <a:spcBef>
                <a:spcPct val="0"/>
              </a:spcBef>
              <a:buFont typeface="Arial" charset="0"/>
              <a:buNone/>
            </a:pPr>
            <a:endParaRPr lang="cs-CZ" sz="2600" smtClean="0"/>
          </a:p>
          <a:p>
            <a:pPr marL="0" indent="0" algn="just" eaLnBrk="1" hangingPunct="1">
              <a:spcBef>
                <a:spcPct val="0"/>
              </a:spcBef>
              <a:buFont typeface="Arial" charset="0"/>
              <a:buNone/>
            </a:pPr>
            <a:r>
              <a:rPr lang="cs-CZ" sz="2600" smtClean="0"/>
              <a:t>Bude celkem více červených nebo žlutých limonád?</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Nadpis 1"/>
          <p:cNvSpPr>
            <a:spLocks noGrp="1"/>
          </p:cNvSpPr>
          <p:nvPr>
            <p:ph type="title"/>
          </p:nvPr>
        </p:nvSpPr>
        <p:spPr>
          <a:xfrm>
            <a:off x="457200" y="274638"/>
            <a:ext cx="8229600" cy="725487"/>
          </a:xfrm>
        </p:spPr>
        <p:txBody>
          <a:bodyPr/>
          <a:lstStyle/>
          <a:p>
            <a:pPr eaLnBrk="1" hangingPunct="1"/>
            <a:r>
              <a:rPr lang="cs-CZ" sz="3600" b="1" smtClean="0"/>
              <a:t>2. názorně</a:t>
            </a:r>
          </a:p>
        </p:txBody>
      </p:sp>
      <p:sp>
        <p:nvSpPr>
          <p:cNvPr id="81923" name="Zástupný symbol pro obsah 2"/>
          <p:cNvSpPr>
            <a:spLocks noGrp="1"/>
          </p:cNvSpPr>
          <p:nvPr>
            <p:ph idx="1"/>
          </p:nvPr>
        </p:nvSpPr>
        <p:spPr>
          <a:xfrm>
            <a:off x="457200" y="782638"/>
            <a:ext cx="8229600" cy="5786437"/>
          </a:xfrm>
        </p:spPr>
        <p:txBody>
          <a:bodyPr/>
          <a:lstStyle/>
          <a:p>
            <a:pPr eaLnBrk="1" hangingPunct="1"/>
            <a:endParaRPr lang="cs-CZ" smtClean="0"/>
          </a:p>
          <a:p>
            <a:pPr eaLnBrk="1" hangingPunct="1"/>
            <a:endParaRPr lang="cs-CZ" smtClean="0"/>
          </a:p>
          <a:p>
            <a:pPr eaLnBrk="1" hangingPunct="1"/>
            <a:endParaRPr lang="cs-CZ" smtClean="0"/>
          </a:p>
          <a:p>
            <a:pPr eaLnBrk="1" hangingPunct="1"/>
            <a:endParaRPr lang="cs-CZ" smtClean="0"/>
          </a:p>
          <a:p>
            <a:pPr eaLnBrk="1" hangingPunct="1"/>
            <a:endParaRPr lang="cs-CZ" smtClean="0"/>
          </a:p>
          <a:p>
            <a:pPr eaLnBrk="1" hangingPunct="1"/>
            <a:endParaRPr lang="cs-CZ" smtClean="0"/>
          </a:p>
          <a:p>
            <a:pPr eaLnBrk="1" hangingPunct="1"/>
            <a:endParaRPr lang="cs-CZ" smtClean="0"/>
          </a:p>
          <a:p>
            <a:pPr eaLnBrk="1" hangingPunct="1">
              <a:buFont typeface="Arial" charset="0"/>
              <a:buNone/>
            </a:pPr>
            <a:endParaRPr lang="cs-CZ" b="1" smtClean="0"/>
          </a:p>
          <a:p>
            <a:pPr eaLnBrk="1" hangingPunct="1">
              <a:buFont typeface="Arial" charset="0"/>
              <a:buNone/>
            </a:pPr>
            <a:endParaRPr lang="cs-CZ" sz="1600" b="1" smtClean="0"/>
          </a:p>
          <a:p>
            <a:pPr eaLnBrk="1" hangingPunct="1">
              <a:buFont typeface="Arial" charset="0"/>
              <a:buNone/>
            </a:pPr>
            <a:r>
              <a:rPr lang="cs-CZ" sz="2600" b="1" smtClean="0"/>
              <a:t>Odpověď: </a:t>
            </a:r>
          </a:p>
          <a:p>
            <a:pPr eaLnBrk="1" hangingPunct="1">
              <a:buFont typeface="Arial" charset="0"/>
              <a:buNone/>
            </a:pPr>
            <a:r>
              <a:rPr lang="cs-CZ" sz="2600" smtClean="0"/>
              <a:t>Krudo rozdal více žlutých limonád.</a:t>
            </a:r>
          </a:p>
          <a:p>
            <a:pPr eaLnBrk="1" hangingPunct="1"/>
            <a:endParaRPr lang="cs-CZ" smtClean="0"/>
          </a:p>
        </p:txBody>
      </p:sp>
      <p:grpSp>
        <p:nvGrpSpPr>
          <p:cNvPr id="81924" name="Skupina 71"/>
          <p:cNvGrpSpPr>
            <a:grpSpLocks/>
          </p:cNvGrpSpPr>
          <p:nvPr/>
        </p:nvGrpSpPr>
        <p:grpSpPr bwMode="auto">
          <a:xfrm>
            <a:off x="785813" y="1035050"/>
            <a:ext cx="6926262" cy="4183063"/>
            <a:chOff x="785786" y="925529"/>
            <a:chExt cx="7572428" cy="4573620"/>
          </a:xfrm>
        </p:grpSpPr>
        <p:cxnSp>
          <p:nvCxnSpPr>
            <p:cNvPr id="7" name="Přímá spojovací čára 6"/>
            <p:cNvCxnSpPr/>
            <p:nvPr/>
          </p:nvCxnSpPr>
          <p:spPr>
            <a:xfrm>
              <a:off x="785786" y="5497413"/>
              <a:ext cx="3143173" cy="1736"/>
            </a:xfrm>
            <a:prstGeom prst="line">
              <a:avLst/>
            </a:prstGeom>
          </p:spPr>
          <p:style>
            <a:lnRef idx="3">
              <a:schemeClr val="dk1"/>
            </a:lnRef>
            <a:fillRef idx="0">
              <a:schemeClr val="dk1"/>
            </a:fillRef>
            <a:effectRef idx="2">
              <a:schemeClr val="dk1"/>
            </a:effectRef>
            <a:fontRef idx="minor">
              <a:schemeClr val="tx1"/>
            </a:fontRef>
          </p:style>
        </p:cxnSp>
        <p:cxnSp>
          <p:nvCxnSpPr>
            <p:cNvPr id="9" name="Přímá spojovací čára 8"/>
            <p:cNvCxnSpPr/>
            <p:nvPr/>
          </p:nvCxnSpPr>
          <p:spPr>
            <a:xfrm>
              <a:off x="4928666" y="5426249"/>
              <a:ext cx="3287229" cy="1735"/>
            </a:xfrm>
            <a:prstGeom prst="line">
              <a:avLst/>
            </a:prstGeom>
          </p:spPr>
          <p:style>
            <a:lnRef idx="3">
              <a:schemeClr val="dk1"/>
            </a:lnRef>
            <a:fillRef idx="0">
              <a:schemeClr val="dk1"/>
            </a:fillRef>
            <a:effectRef idx="2">
              <a:schemeClr val="dk1"/>
            </a:effectRef>
            <a:fontRef idx="minor">
              <a:schemeClr val="tx1"/>
            </a:fontRef>
          </p:style>
        </p:cxnSp>
        <p:cxnSp>
          <p:nvCxnSpPr>
            <p:cNvPr id="11" name="Přímá spojovací čára 10"/>
            <p:cNvCxnSpPr/>
            <p:nvPr/>
          </p:nvCxnSpPr>
          <p:spPr>
            <a:xfrm>
              <a:off x="856945" y="4282409"/>
              <a:ext cx="3143175" cy="1736"/>
            </a:xfrm>
            <a:prstGeom prst="line">
              <a:avLst/>
            </a:prstGeom>
          </p:spPr>
          <p:style>
            <a:lnRef idx="3">
              <a:schemeClr val="dk1"/>
            </a:lnRef>
            <a:fillRef idx="0">
              <a:schemeClr val="dk1"/>
            </a:fillRef>
            <a:effectRef idx="2">
              <a:schemeClr val="dk1"/>
            </a:effectRef>
            <a:fontRef idx="minor">
              <a:schemeClr val="tx1"/>
            </a:fontRef>
          </p:style>
        </p:cxnSp>
        <p:cxnSp>
          <p:nvCxnSpPr>
            <p:cNvPr id="13" name="Přímá spojovací čára 12"/>
            <p:cNvCxnSpPr/>
            <p:nvPr/>
          </p:nvCxnSpPr>
          <p:spPr>
            <a:xfrm>
              <a:off x="4786346" y="4282409"/>
              <a:ext cx="3429548" cy="1736"/>
            </a:xfrm>
            <a:prstGeom prst="line">
              <a:avLst/>
            </a:prstGeom>
          </p:spPr>
          <p:style>
            <a:lnRef idx="3">
              <a:schemeClr val="dk1"/>
            </a:lnRef>
            <a:fillRef idx="0">
              <a:schemeClr val="dk1"/>
            </a:fillRef>
            <a:effectRef idx="2">
              <a:schemeClr val="dk1"/>
            </a:effectRef>
            <a:fontRef idx="minor">
              <a:schemeClr val="tx1"/>
            </a:fontRef>
          </p:style>
        </p:cxnSp>
        <p:cxnSp>
          <p:nvCxnSpPr>
            <p:cNvPr id="15" name="Přímá spojovací čára 14"/>
            <p:cNvCxnSpPr/>
            <p:nvPr/>
          </p:nvCxnSpPr>
          <p:spPr>
            <a:xfrm>
              <a:off x="785786" y="3140306"/>
              <a:ext cx="3143173" cy="1736"/>
            </a:xfrm>
            <a:prstGeom prst="line">
              <a:avLst/>
            </a:prstGeom>
          </p:spPr>
          <p:style>
            <a:lnRef idx="3">
              <a:schemeClr val="dk1"/>
            </a:lnRef>
            <a:fillRef idx="0">
              <a:schemeClr val="dk1"/>
            </a:fillRef>
            <a:effectRef idx="2">
              <a:schemeClr val="dk1"/>
            </a:effectRef>
            <a:fontRef idx="minor">
              <a:schemeClr val="tx1"/>
            </a:fontRef>
          </p:style>
        </p:cxnSp>
        <p:cxnSp>
          <p:nvCxnSpPr>
            <p:cNvPr id="17" name="Přímá spojovací čára 16"/>
            <p:cNvCxnSpPr/>
            <p:nvPr/>
          </p:nvCxnSpPr>
          <p:spPr>
            <a:xfrm rot="10800000">
              <a:off x="4928666" y="3069142"/>
              <a:ext cx="3429548" cy="1735"/>
            </a:xfrm>
            <a:prstGeom prst="line">
              <a:avLst/>
            </a:prstGeom>
          </p:spPr>
          <p:style>
            <a:lnRef idx="3">
              <a:schemeClr val="dk1"/>
            </a:lnRef>
            <a:fillRef idx="0">
              <a:schemeClr val="dk1"/>
            </a:fillRef>
            <a:effectRef idx="2">
              <a:schemeClr val="dk1"/>
            </a:effectRef>
            <a:fontRef idx="minor">
              <a:schemeClr val="tx1"/>
            </a:fontRef>
          </p:style>
        </p:cxnSp>
        <p:cxnSp>
          <p:nvCxnSpPr>
            <p:cNvPr id="21" name="Přímá spojovací čára 20"/>
            <p:cNvCxnSpPr/>
            <p:nvPr/>
          </p:nvCxnSpPr>
          <p:spPr>
            <a:xfrm>
              <a:off x="856945" y="1996468"/>
              <a:ext cx="3287229" cy="1735"/>
            </a:xfrm>
            <a:prstGeom prst="line">
              <a:avLst/>
            </a:prstGeom>
          </p:spPr>
          <p:style>
            <a:lnRef idx="3">
              <a:schemeClr val="dk1"/>
            </a:lnRef>
            <a:fillRef idx="0">
              <a:schemeClr val="dk1"/>
            </a:fillRef>
            <a:effectRef idx="2">
              <a:schemeClr val="dk1"/>
            </a:effectRef>
            <a:fontRef idx="minor">
              <a:schemeClr val="tx1"/>
            </a:fontRef>
          </p:style>
        </p:cxnSp>
        <p:cxnSp>
          <p:nvCxnSpPr>
            <p:cNvPr id="23" name="Přímá spojovací čára 22"/>
            <p:cNvCxnSpPr/>
            <p:nvPr/>
          </p:nvCxnSpPr>
          <p:spPr>
            <a:xfrm>
              <a:off x="4786346" y="1996468"/>
              <a:ext cx="3500708" cy="1735"/>
            </a:xfrm>
            <a:prstGeom prst="line">
              <a:avLst/>
            </a:prstGeom>
          </p:spPr>
          <p:style>
            <a:lnRef idx="3">
              <a:schemeClr val="dk1"/>
            </a:lnRef>
            <a:fillRef idx="0">
              <a:schemeClr val="dk1"/>
            </a:fillRef>
            <a:effectRef idx="2">
              <a:schemeClr val="dk1"/>
            </a:effectRef>
            <a:fontRef idx="minor">
              <a:schemeClr val="tx1"/>
            </a:fontRef>
          </p:style>
        </p:cxnSp>
        <p:sp>
          <p:nvSpPr>
            <p:cNvPr id="24" name="Elipsa 23"/>
            <p:cNvSpPr/>
            <p:nvPr/>
          </p:nvSpPr>
          <p:spPr>
            <a:xfrm>
              <a:off x="928105" y="1425416"/>
              <a:ext cx="572748" cy="5710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5" name="Elipsa 24"/>
            <p:cNvSpPr/>
            <p:nvPr/>
          </p:nvSpPr>
          <p:spPr>
            <a:xfrm>
              <a:off x="2143026" y="1496581"/>
              <a:ext cx="499853" cy="4998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6" name="Elipsa 25"/>
            <p:cNvSpPr/>
            <p:nvPr/>
          </p:nvSpPr>
          <p:spPr>
            <a:xfrm>
              <a:off x="3357947" y="1496581"/>
              <a:ext cx="499853" cy="4998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7" name="Elipsa 26"/>
            <p:cNvSpPr/>
            <p:nvPr/>
          </p:nvSpPr>
          <p:spPr>
            <a:xfrm>
              <a:off x="4857507" y="1496581"/>
              <a:ext cx="571012" cy="4998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8" name="Elipsa 27"/>
            <p:cNvSpPr/>
            <p:nvPr/>
          </p:nvSpPr>
          <p:spPr>
            <a:xfrm>
              <a:off x="6285906" y="1496581"/>
              <a:ext cx="499853" cy="4998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9" name="Elipsa 28"/>
            <p:cNvSpPr/>
            <p:nvPr/>
          </p:nvSpPr>
          <p:spPr>
            <a:xfrm>
              <a:off x="7358508" y="1425416"/>
              <a:ext cx="713333" cy="5710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30" name="Elipsa 29"/>
            <p:cNvSpPr/>
            <p:nvPr/>
          </p:nvSpPr>
          <p:spPr>
            <a:xfrm>
              <a:off x="928105" y="2640419"/>
              <a:ext cx="499853" cy="4998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31" name="Elipsa 30"/>
            <p:cNvSpPr/>
            <p:nvPr/>
          </p:nvSpPr>
          <p:spPr>
            <a:xfrm>
              <a:off x="2285346" y="2640419"/>
              <a:ext cx="428693" cy="4998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32" name="Elipsa 31"/>
            <p:cNvSpPr/>
            <p:nvPr/>
          </p:nvSpPr>
          <p:spPr>
            <a:xfrm>
              <a:off x="3429106" y="2640419"/>
              <a:ext cx="499853" cy="4998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33" name="Elipsa 32"/>
            <p:cNvSpPr/>
            <p:nvPr/>
          </p:nvSpPr>
          <p:spPr>
            <a:xfrm>
              <a:off x="5072721" y="2496355"/>
              <a:ext cx="571012" cy="5727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34" name="Elipsa 33"/>
            <p:cNvSpPr/>
            <p:nvPr/>
          </p:nvSpPr>
          <p:spPr>
            <a:xfrm>
              <a:off x="6429961" y="2569255"/>
              <a:ext cx="571012" cy="4998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35" name="Elipsa 34"/>
            <p:cNvSpPr/>
            <p:nvPr/>
          </p:nvSpPr>
          <p:spPr>
            <a:xfrm>
              <a:off x="7571987" y="2569255"/>
              <a:ext cx="499853" cy="4998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36" name="Elipsa 35"/>
            <p:cNvSpPr/>
            <p:nvPr/>
          </p:nvSpPr>
          <p:spPr>
            <a:xfrm>
              <a:off x="1072160" y="3853687"/>
              <a:ext cx="428694" cy="4287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37" name="Elipsa 36"/>
            <p:cNvSpPr/>
            <p:nvPr/>
          </p:nvSpPr>
          <p:spPr>
            <a:xfrm>
              <a:off x="2214185" y="3853687"/>
              <a:ext cx="357534" cy="4287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38" name="Elipsa 37"/>
            <p:cNvSpPr/>
            <p:nvPr/>
          </p:nvSpPr>
          <p:spPr>
            <a:xfrm>
              <a:off x="3213892" y="3711358"/>
              <a:ext cx="501589" cy="5710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39" name="Elipsa 38"/>
            <p:cNvSpPr/>
            <p:nvPr/>
          </p:nvSpPr>
          <p:spPr>
            <a:xfrm>
              <a:off x="5072721" y="3711358"/>
              <a:ext cx="499853" cy="5710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40" name="Elipsa 39"/>
            <p:cNvSpPr/>
            <p:nvPr/>
          </p:nvSpPr>
          <p:spPr>
            <a:xfrm>
              <a:off x="6429961" y="3782522"/>
              <a:ext cx="499853" cy="4998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41" name="Elipsa 40"/>
            <p:cNvSpPr/>
            <p:nvPr/>
          </p:nvSpPr>
          <p:spPr>
            <a:xfrm>
              <a:off x="7500827" y="3782522"/>
              <a:ext cx="571013" cy="4998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42" name="Elipsa 41"/>
            <p:cNvSpPr/>
            <p:nvPr/>
          </p:nvSpPr>
          <p:spPr>
            <a:xfrm>
              <a:off x="1072160" y="4926362"/>
              <a:ext cx="428694" cy="5710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43" name="Elipsa 42"/>
            <p:cNvSpPr/>
            <p:nvPr/>
          </p:nvSpPr>
          <p:spPr>
            <a:xfrm>
              <a:off x="2071866" y="4997526"/>
              <a:ext cx="571013" cy="4998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44" name="Elipsa 43"/>
            <p:cNvSpPr/>
            <p:nvPr/>
          </p:nvSpPr>
          <p:spPr>
            <a:xfrm>
              <a:off x="3142733" y="4926362"/>
              <a:ext cx="572748" cy="5710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45" name="Elipsa 44"/>
            <p:cNvSpPr/>
            <p:nvPr/>
          </p:nvSpPr>
          <p:spPr>
            <a:xfrm>
              <a:off x="5143880" y="4926362"/>
              <a:ext cx="499853" cy="4998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46" name="Elipsa 45"/>
            <p:cNvSpPr/>
            <p:nvPr/>
          </p:nvSpPr>
          <p:spPr>
            <a:xfrm>
              <a:off x="6429961" y="4855197"/>
              <a:ext cx="571012" cy="5710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47" name="Elipsa 46"/>
            <p:cNvSpPr/>
            <p:nvPr/>
          </p:nvSpPr>
          <p:spPr>
            <a:xfrm>
              <a:off x="7571987" y="4855197"/>
              <a:ext cx="499853" cy="5710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48" name="Obdélník 47"/>
            <p:cNvSpPr/>
            <p:nvPr/>
          </p:nvSpPr>
          <p:spPr>
            <a:xfrm>
              <a:off x="1143320" y="996694"/>
              <a:ext cx="213478" cy="28639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49" name="Obdélník 48"/>
            <p:cNvSpPr/>
            <p:nvPr/>
          </p:nvSpPr>
          <p:spPr>
            <a:xfrm>
              <a:off x="2285346" y="996694"/>
              <a:ext cx="144054" cy="21522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50" name="Obdélník 49"/>
            <p:cNvSpPr/>
            <p:nvPr/>
          </p:nvSpPr>
          <p:spPr>
            <a:xfrm>
              <a:off x="3500266" y="996694"/>
              <a:ext cx="215215" cy="28639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51" name="Obdélník 50"/>
            <p:cNvSpPr/>
            <p:nvPr/>
          </p:nvSpPr>
          <p:spPr>
            <a:xfrm>
              <a:off x="5072721" y="996694"/>
              <a:ext cx="213478" cy="35755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52" name="Obdélník 51"/>
            <p:cNvSpPr/>
            <p:nvPr/>
          </p:nvSpPr>
          <p:spPr>
            <a:xfrm>
              <a:off x="6358801" y="996694"/>
              <a:ext cx="142319" cy="28639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53" name="Obdélník 52"/>
            <p:cNvSpPr/>
            <p:nvPr/>
          </p:nvSpPr>
          <p:spPr>
            <a:xfrm>
              <a:off x="7571987" y="925529"/>
              <a:ext cx="215215" cy="35755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54" name="Obdélník 53"/>
            <p:cNvSpPr/>
            <p:nvPr/>
          </p:nvSpPr>
          <p:spPr>
            <a:xfrm>
              <a:off x="1143320" y="2140532"/>
              <a:ext cx="213478" cy="35582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55" name="Obdélník 54"/>
            <p:cNvSpPr/>
            <p:nvPr/>
          </p:nvSpPr>
          <p:spPr>
            <a:xfrm>
              <a:off x="2358241" y="2140532"/>
              <a:ext cx="142319" cy="28465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56" name="Obdélník 55"/>
            <p:cNvSpPr/>
            <p:nvPr/>
          </p:nvSpPr>
          <p:spPr>
            <a:xfrm>
              <a:off x="3571426" y="2211697"/>
              <a:ext cx="144055" cy="28465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57" name="Obdélník 56"/>
            <p:cNvSpPr/>
            <p:nvPr/>
          </p:nvSpPr>
          <p:spPr>
            <a:xfrm>
              <a:off x="5286200" y="2140532"/>
              <a:ext cx="142319" cy="21349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58" name="Obdélník 57"/>
            <p:cNvSpPr/>
            <p:nvPr/>
          </p:nvSpPr>
          <p:spPr>
            <a:xfrm>
              <a:off x="6572281" y="2211697"/>
              <a:ext cx="142319" cy="21349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59" name="Obdélník 58"/>
            <p:cNvSpPr/>
            <p:nvPr/>
          </p:nvSpPr>
          <p:spPr>
            <a:xfrm>
              <a:off x="7716042" y="2140532"/>
              <a:ext cx="142319" cy="28465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60" name="Obdélník 59"/>
            <p:cNvSpPr/>
            <p:nvPr/>
          </p:nvSpPr>
          <p:spPr>
            <a:xfrm>
              <a:off x="7716042" y="3282635"/>
              <a:ext cx="142319" cy="35755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61" name="Obdélník 60"/>
            <p:cNvSpPr/>
            <p:nvPr/>
          </p:nvSpPr>
          <p:spPr>
            <a:xfrm>
              <a:off x="6643440" y="3282635"/>
              <a:ext cx="215215" cy="28639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62" name="Obdélník 61"/>
            <p:cNvSpPr/>
            <p:nvPr/>
          </p:nvSpPr>
          <p:spPr>
            <a:xfrm>
              <a:off x="5286200" y="3282635"/>
              <a:ext cx="142319" cy="28639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63" name="Obdélník 62"/>
            <p:cNvSpPr/>
            <p:nvPr/>
          </p:nvSpPr>
          <p:spPr>
            <a:xfrm>
              <a:off x="3357947" y="3211471"/>
              <a:ext cx="213478" cy="35755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64" name="Obdélník 63"/>
            <p:cNvSpPr/>
            <p:nvPr/>
          </p:nvSpPr>
          <p:spPr>
            <a:xfrm>
              <a:off x="2285346" y="3426701"/>
              <a:ext cx="215215" cy="28465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65" name="Obdélník 64"/>
            <p:cNvSpPr/>
            <p:nvPr/>
          </p:nvSpPr>
          <p:spPr>
            <a:xfrm>
              <a:off x="1214479" y="3353800"/>
              <a:ext cx="142319" cy="35755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66" name="Obdélník 65"/>
            <p:cNvSpPr/>
            <p:nvPr/>
          </p:nvSpPr>
          <p:spPr>
            <a:xfrm>
              <a:off x="1214479" y="4497639"/>
              <a:ext cx="142319" cy="28639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67" name="Obdélník 66"/>
            <p:cNvSpPr/>
            <p:nvPr/>
          </p:nvSpPr>
          <p:spPr>
            <a:xfrm>
              <a:off x="2285346" y="4426475"/>
              <a:ext cx="215215" cy="42872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68" name="Obdélník 67"/>
            <p:cNvSpPr/>
            <p:nvPr/>
          </p:nvSpPr>
          <p:spPr>
            <a:xfrm>
              <a:off x="3357947" y="4497639"/>
              <a:ext cx="142319" cy="28639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69" name="Obdélník 68"/>
            <p:cNvSpPr/>
            <p:nvPr/>
          </p:nvSpPr>
          <p:spPr>
            <a:xfrm>
              <a:off x="5286200" y="4497639"/>
              <a:ext cx="215215" cy="28639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0" name="Obdélník 69"/>
            <p:cNvSpPr/>
            <p:nvPr/>
          </p:nvSpPr>
          <p:spPr>
            <a:xfrm>
              <a:off x="6643440" y="4497639"/>
              <a:ext cx="215215" cy="28639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1" name="Obdélník 70"/>
            <p:cNvSpPr/>
            <p:nvPr/>
          </p:nvSpPr>
          <p:spPr>
            <a:xfrm>
              <a:off x="7716042" y="4497639"/>
              <a:ext cx="213480" cy="28639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2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2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dpis 1"/>
          <p:cNvSpPr>
            <a:spLocks noGrp="1"/>
          </p:cNvSpPr>
          <p:nvPr>
            <p:ph type="title"/>
          </p:nvPr>
        </p:nvSpPr>
        <p:spPr>
          <a:xfrm>
            <a:off x="446088" y="398463"/>
            <a:ext cx="8229600" cy="584200"/>
          </a:xfrm>
        </p:spPr>
        <p:txBody>
          <a:bodyPr/>
          <a:lstStyle/>
          <a:p>
            <a:pPr eaLnBrk="1" hangingPunct="1"/>
            <a:r>
              <a:rPr lang="cs-CZ" sz="3600" b="1" smtClean="0"/>
              <a:t>Jaké máme možnosti řešení?</a:t>
            </a:r>
            <a:br>
              <a:rPr lang="cs-CZ" sz="3600" b="1" smtClean="0"/>
            </a:br>
            <a:endParaRPr lang="cs-CZ" sz="3600" b="1" smtClean="0"/>
          </a:p>
        </p:txBody>
      </p:sp>
      <p:sp>
        <p:nvSpPr>
          <p:cNvPr id="9219" name="Zástupný symbol pro obsah 2"/>
          <p:cNvSpPr>
            <a:spLocks noGrp="1"/>
          </p:cNvSpPr>
          <p:nvPr>
            <p:ph idx="1"/>
          </p:nvPr>
        </p:nvSpPr>
        <p:spPr>
          <a:xfrm>
            <a:off x="457200" y="1000125"/>
            <a:ext cx="8229600" cy="5572125"/>
          </a:xfrm>
        </p:spPr>
        <p:txBody>
          <a:bodyPr/>
          <a:lstStyle/>
          <a:p>
            <a:pPr marL="0" indent="0" algn="ctr" eaLnBrk="1" hangingPunct="1">
              <a:buFont typeface="Arial" charset="0"/>
              <a:buNone/>
            </a:pPr>
            <a:r>
              <a:rPr lang="cs-CZ" b="1" smtClean="0"/>
              <a:t>1. vystřižení sítě ze čtverečkového papíru</a:t>
            </a:r>
            <a:endParaRPr lang="cs-CZ" smtClean="0"/>
          </a:p>
          <a:p>
            <a:pPr marL="0" indent="0" eaLnBrk="1" hangingPunct="1">
              <a:buFont typeface="Arial" charset="0"/>
              <a:buNone/>
            </a:pPr>
            <a:endParaRPr lang="cs-CZ" smtClean="0"/>
          </a:p>
          <a:p>
            <a:pPr marL="0" indent="0" eaLnBrk="1" hangingPunct="1">
              <a:buFont typeface="Arial" charset="0"/>
              <a:buNone/>
            </a:pPr>
            <a:endParaRPr lang="cs-CZ" smtClean="0"/>
          </a:p>
          <a:p>
            <a:pPr marL="0" indent="0" eaLnBrk="1" hangingPunct="1">
              <a:buFont typeface="Arial" charset="0"/>
              <a:buNone/>
            </a:pPr>
            <a:endParaRPr lang="cs-CZ" smtClean="0"/>
          </a:p>
          <a:p>
            <a:pPr marL="0" indent="0" eaLnBrk="1" hangingPunct="1">
              <a:buFont typeface="Arial" charset="0"/>
              <a:buNone/>
            </a:pPr>
            <a:endParaRPr lang="cs-CZ" smtClean="0"/>
          </a:p>
          <a:p>
            <a:pPr marL="0" indent="0" eaLnBrk="1" hangingPunct="1">
              <a:buFont typeface="Arial" charset="0"/>
              <a:buNone/>
            </a:pPr>
            <a:endParaRPr lang="cs-CZ" smtClean="0"/>
          </a:p>
          <a:p>
            <a:pPr marL="0" indent="0" algn="just" eaLnBrk="1" hangingPunct="1">
              <a:buFont typeface="Arial" charset="0"/>
              <a:buNone/>
            </a:pPr>
            <a:endParaRPr lang="cs-CZ" sz="2400" smtClean="0"/>
          </a:p>
          <a:p>
            <a:pPr marL="0" indent="0" algn="just" eaLnBrk="1" hangingPunct="1">
              <a:buFont typeface="Arial" charset="0"/>
              <a:buNone/>
            </a:pPr>
            <a:endParaRPr lang="cs-CZ" sz="2400" smtClean="0"/>
          </a:p>
          <a:p>
            <a:pPr marL="0" indent="0" algn="just" eaLnBrk="1" hangingPunct="1">
              <a:buFont typeface="Arial" charset="0"/>
              <a:buNone/>
            </a:pPr>
            <a:r>
              <a:rPr lang="cs-CZ" sz="2400" smtClean="0"/>
              <a:t>Nyní zkusíme pomocí modelu krychle doplnit počet ok na jednotlivých stěnách.</a:t>
            </a:r>
          </a:p>
        </p:txBody>
      </p:sp>
      <p:pic>
        <p:nvPicPr>
          <p:cNvPr id="9220" name="Picture 4"/>
          <p:cNvPicPr>
            <a:picLocks noChangeAspect="1" noChangeArrowheads="1"/>
          </p:cNvPicPr>
          <p:nvPr/>
        </p:nvPicPr>
        <p:blipFill>
          <a:blip r:embed="rId2" cstate="print"/>
          <a:srcRect/>
          <a:stretch>
            <a:fillRect/>
          </a:stretch>
        </p:blipFill>
        <p:spPr bwMode="auto">
          <a:xfrm>
            <a:off x="571500" y="2071688"/>
            <a:ext cx="3429000" cy="2625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21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Nadpis 1"/>
          <p:cNvSpPr>
            <a:spLocks noGrp="1"/>
          </p:cNvSpPr>
          <p:nvPr>
            <p:ph type="title"/>
          </p:nvPr>
        </p:nvSpPr>
        <p:spPr>
          <a:xfrm>
            <a:off x="457200" y="274638"/>
            <a:ext cx="8229600" cy="781050"/>
          </a:xfrm>
        </p:spPr>
        <p:txBody>
          <a:bodyPr/>
          <a:lstStyle/>
          <a:p>
            <a:pPr eaLnBrk="1" hangingPunct="1"/>
            <a:r>
              <a:rPr lang="cs-CZ" sz="3600" b="1" smtClean="0"/>
              <a:t>3. výpočet</a:t>
            </a:r>
          </a:p>
        </p:txBody>
      </p:sp>
      <p:sp>
        <p:nvSpPr>
          <p:cNvPr id="82947" name="Zástupný symbol pro obsah 2"/>
          <p:cNvSpPr>
            <a:spLocks noGrp="1"/>
          </p:cNvSpPr>
          <p:nvPr>
            <p:ph idx="1"/>
          </p:nvPr>
        </p:nvSpPr>
        <p:spPr>
          <a:xfrm>
            <a:off x="457200" y="1092200"/>
            <a:ext cx="8229600" cy="5403850"/>
          </a:xfrm>
        </p:spPr>
        <p:txBody>
          <a:bodyPr/>
          <a:lstStyle/>
          <a:p>
            <a:pPr eaLnBrk="1" hangingPunct="1">
              <a:buFont typeface="Arial" charset="0"/>
              <a:buNone/>
              <a:tabLst>
                <a:tab pos="5565775" algn="l"/>
              </a:tabLst>
            </a:pPr>
            <a:r>
              <a:rPr lang="cs-CZ" sz="2600" smtClean="0"/>
              <a:t>V jedné řadě dětí………………………………	3</a:t>
            </a:r>
          </a:p>
          <a:p>
            <a:pPr eaLnBrk="1" hangingPunct="1">
              <a:buFont typeface="Arial" charset="0"/>
              <a:buNone/>
              <a:tabLst>
                <a:tab pos="5565775" algn="l"/>
              </a:tabLst>
            </a:pPr>
            <a:r>
              <a:rPr lang="cs-CZ" sz="2600" smtClean="0"/>
              <a:t>Červená limonáda (každý druhý) ……..	1 dítě v řadě</a:t>
            </a:r>
          </a:p>
          <a:p>
            <a:pPr eaLnBrk="1" hangingPunct="1">
              <a:buFont typeface="Arial" charset="0"/>
              <a:buNone/>
              <a:tabLst>
                <a:tab pos="5565775" algn="l"/>
              </a:tabLst>
            </a:pPr>
            <a:r>
              <a:rPr lang="cs-CZ" sz="2600" smtClean="0"/>
              <a:t>Žlutá limonáda………………………………….	3 – 1 = 2</a:t>
            </a:r>
          </a:p>
          <a:p>
            <a:pPr eaLnBrk="1" hangingPunct="1">
              <a:buFont typeface="Arial" charset="0"/>
              <a:buNone/>
              <a:tabLst>
                <a:tab pos="5565775" algn="l"/>
              </a:tabLst>
            </a:pPr>
            <a:r>
              <a:rPr lang="cs-CZ" sz="2600" smtClean="0"/>
              <a:t>Řad …………………………………………………..	8</a:t>
            </a:r>
          </a:p>
          <a:p>
            <a:pPr eaLnBrk="1" hangingPunct="1">
              <a:buFont typeface="Arial" charset="0"/>
              <a:buNone/>
              <a:tabLst>
                <a:tab pos="5565775" algn="l"/>
              </a:tabLst>
            </a:pPr>
            <a:r>
              <a:rPr lang="cs-CZ" sz="2600" smtClean="0"/>
              <a:t>Celkem červených limonád………………..	1 x 8 = 8</a:t>
            </a:r>
          </a:p>
          <a:p>
            <a:pPr eaLnBrk="1" hangingPunct="1">
              <a:buFont typeface="Arial" charset="0"/>
              <a:buNone/>
              <a:tabLst>
                <a:tab pos="5565775" algn="l"/>
              </a:tabLst>
            </a:pPr>
            <a:r>
              <a:rPr lang="cs-CZ" sz="2600" smtClean="0"/>
              <a:t>Celkem žlutých limonád…………………….	2 x 8 = 16</a:t>
            </a:r>
          </a:p>
          <a:p>
            <a:pPr eaLnBrk="1" hangingPunct="1">
              <a:buFont typeface="Arial" charset="0"/>
              <a:buNone/>
              <a:tabLst>
                <a:tab pos="5565775" algn="l"/>
              </a:tabLst>
            </a:pPr>
            <a:endParaRPr lang="cs-CZ" sz="2600" b="1" smtClean="0"/>
          </a:p>
          <a:p>
            <a:pPr eaLnBrk="1" hangingPunct="1">
              <a:buFont typeface="Arial" charset="0"/>
              <a:buNone/>
              <a:tabLst>
                <a:tab pos="5565775" algn="l"/>
              </a:tabLst>
            </a:pPr>
            <a:r>
              <a:rPr lang="cs-CZ" sz="2600" b="1" smtClean="0"/>
              <a:t>8 &lt; 16</a:t>
            </a:r>
          </a:p>
          <a:p>
            <a:pPr eaLnBrk="1" hangingPunct="1">
              <a:buFont typeface="Arial" charset="0"/>
              <a:buNone/>
              <a:tabLst>
                <a:tab pos="5565775" algn="l"/>
              </a:tabLst>
            </a:pPr>
            <a:endParaRPr lang="cs-CZ" smtClean="0"/>
          </a:p>
          <a:p>
            <a:pPr eaLnBrk="1" hangingPunct="1">
              <a:buFont typeface="Arial" charset="0"/>
              <a:buNone/>
              <a:tabLst>
                <a:tab pos="5565775" algn="l"/>
              </a:tabLst>
            </a:pPr>
            <a:r>
              <a:rPr lang="cs-CZ" sz="2600" b="1" smtClean="0"/>
              <a:t>Odpověď: </a:t>
            </a:r>
          </a:p>
          <a:p>
            <a:pPr eaLnBrk="1" hangingPunct="1">
              <a:buFont typeface="Arial" charset="0"/>
              <a:buNone/>
              <a:tabLst>
                <a:tab pos="5565775" algn="l"/>
              </a:tabLst>
            </a:pPr>
            <a:r>
              <a:rPr lang="cs-CZ" sz="2600" smtClean="0"/>
              <a:t>Krudo rozdal více žlutých limonád.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294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294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294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294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294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2947">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2947">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294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457200" y="274638"/>
          <a:ext cx="8229600" cy="781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3971" name="Zástupný symbol pro obsah 2"/>
          <p:cNvSpPr>
            <a:spLocks noGrp="1"/>
          </p:cNvSpPr>
          <p:nvPr>
            <p:ph idx="1"/>
          </p:nvPr>
        </p:nvSpPr>
        <p:spPr/>
        <p:txBody>
          <a:bodyPr/>
          <a:lstStyle/>
          <a:p>
            <a:pPr eaLnBrk="1" hangingPunct="1"/>
            <a:endParaRPr lang="cs-CZ" smtClean="0"/>
          </a:p>
        </p:txBody>
      </p:sp>
      <p:pic>
        <p:nvPicPr>
          <p:cNvPr id="83972" name="Picture 5" descr="D:\Dokumenty\škola\TUL\národka\4. ročník\LS\MX2M\Materiály\Vodopad.JPG"/>
          <p:cNvPicPr>
            <a:picLocks noChangeAspect="1" noChangeArrowheads="1"/>
          </p:cNvPicPr>
          <p:nvPr/>
        </p:nvPicPr>
        <p:blipFill>
          <a:blip r:embed="rId7" cstate="print"/>
          <a:srcRect/>
          <a:stretch>
            <a:fillRect/>
          </a:stretch>
        </p:blipFill>
        <p:spPr bwMode="auto">
          <a:xfrm>
            <a:off x="519113" y="1128713"/>
            <a:ext cx="7954962" cy="5672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Zástupný symbol pro obsah 2"/>
          <p:cNvSpPr>
            <a:spLocks noGrp="1"/>
          </p:cNvSpPr>
          <p:nvPr>
            <p:ph idx="1"/>
          </p:nvPr>
        </p:nvSpPr>
        <p:spPr>
          <a:xfrm>
            <a:off x="457200" y="398463"/>
            <a:ext cx="8229600" cy="5727700"/>
          </a:xfrm>
        </p:spPr>
        <p:txBody>
          <a:bodyPr/>
          <a:lstStyle/>
          <a:p>
            <a:pPr marL="0" indent="0" algn="just" eaLnBrk="1" hangingPunct="1">
              <a:buFont typeface="Arial" charset="0"/>
              <a:buNone/>
              <a:tabLst>
                <a:tab pos="361950" algn="l"/>
              </a:tabLst>
            </a:pPr>
            <a:r>
              <a:rPr lang="cs-CZ" sz="2600" smtClean="0"/>
              <a:t>	Jejich cesta vlakem končila pod kurkudskými horami, kterým zde říkali Klaménie. Zprostředka jedné hory se valil krásný vodopád. Voda zde zvonila, jak dopadala mezi kameny a odrážela se od těch krásných barevných blyštivých drahokamů. Tady jim Krudo dovolil, aby si každý vzal domů na památku jeden barevný blyštivý kamínek, aby na Kurkudománii nezapomněli. </a:t>
            </a:r>
          </a:p>
          <a:p>
            <a:pPr marL="0" indent="0" algn="just" eaLnBrk="1" hangingPunct="1">
              <a:tabLst>
                <a:tab pos="361950" algn="l"/>
              </a:tabLst>
            </a:pPr>
            <a:endParaRPr lang="cs-CZ" sz="2600" smtClean="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63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6019" name="Zástupný symbol pro obsah 2"/>
          <p:cNvSpPr>
            <a:spLocks noGrp="1"/>
          </p:cNvSpPr>
          <p:nvPr>
            <p:ph idx="1"/>
          </p:nvPr>
        </p:nvSpPr>
        <p:spPr>
          <a:xfrm>
            <a:off x="409575" y="982663"/>
            <a:ext cx="8229600" cy="5033962"/>
          </a:xfrm>
        </p:spPr>
        <p:txBody>
          <a:bodyPr/>
          <a:lstStyle/>
          <a:p>
            <a:pPr marL="0" indent="0" algn="just" eaLnBrk="1" hangingPunct="1">
              <a:buFont typeface="Arial" charset="0"/>
              <a:buNone/>
              <a:tabLst>
                <a:tab pos="361950" algn="l"/>
              </a:tabLst>
            </a:pPr>
            <a:r>
              <a:rPr lang="cs-CZ" sz="2600" smtClean="0"/>
              <a:t>	</a:t>
            </a:r>
          </a:p>
          <a:p>
            <a:pPr marL="0" indent="0" algn="just" eaLnBrk="1" hangingPunct="1">
              <a:buFont typeface="Arial" charset="0"/>
              <a:buNone/>
              <a:tabLst>
                <a:tab pos="361950" algn="l"/>
              </a:tabLst>
            </a:pPr>
            <a:r>
              <a:rPr lang="cs-CZ" sz="2600" smtClean="0"/>
              <a:t>	Ještě se vyšplhali na vrchol hory a odtamtud uviděli pět různých cest, kterými se mohou vydat domů. Už bylo docela pozdě, proto si musí vybrat cestu nejkratší. Vlakem a ani na šrosech a bloudech už jet nemůžou. V tyto pozdní hodiny už zde nic nejezdí. Než dojdou na rozcestí, mají čas přemýšlet a počítat, kterou cestu zvolí.</a:t>
            </a:r>
          </a:p>
          <a:p>
            <a:pPr marL="0" indent="0" algn="just" eaLnBrk="1" hangingPunct="1">
              <a:tabLst>
                <a:tab pos="361950" algn="l"/>
              </a:tabLst>
            </a:pPr>
            <a:endParaRPr lang="cs-CZ" sz="2600"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Nadpis 1"/>
          <p:cNvSpPr>
            <a:spLocks noGrp="1"/>
          </p:cNvSpPr>
          <p:nvPr>
            <p:ph type="title"/>
          </p:nvPr>
        </p:nvSpPr>
        <p:spPr/>
        <p:txBody>
          <a:bodyPr/>
          <a:lstStyle/>
          <a:p>
            <a:pPr eaLnBrk="1" hangingPunct="1"/>
            <a:endParaRPr lang="cs-CZ" smtClean="0"/>
          </a:p>
        </p:txBody>
      </p:sp>
      <p:sp>
        <p:nvSpPr>
          <p:cNvPr id="87043" name="Zástupný symbol pro obsah 2"/>
          <p:cNvSpPr>
            <a:spLocks noGrp="1"/>
          </p:cNvSpPr>
          <p:nvPr>
            <p:ph idx="1"/>
          </p:nvPr>
        </p:nvSpPr>
        <p:spPr/>
        <p:txBody>
          <a:bodyPr/>
          <a:lstStyle/>
          <a:p>
            <a:pPr eaLnBrk="1" hangingPunct="1"/>
            <a:endParaRPr lang="cs-CZ" smtClean="0"/>
          </a:p>
        </p:txBody>
      </p:sp>
      <p:pic>
        <p:nvPicPr>
          <p:cNvPr id="87044" name="Picture 5" descr="D:\Dokumenty\škola\TUL\národka\4. ročník\LS\MX2M\Materiály\Cesty_a.JPG"/>
          <p:cNvPicPr>
            <a:picLocks noChangeAspect="1" noChangeArrowheads="1"/>
          </p:cNvPicPr>
          <p:nvPr/>
        </p:nvPicPr>
        <p:blipFill>
          <a:blip r:embed="rId2" cstate="print"/>
          <a:srcRect/>
          <a:stretch>
            <a:fillRect/>
          </a:stretch>
        </p:blipFill>
        <p:spPr bwMode="auto">
          <a:xfrm>
            <a:off x="263525" y="215900"/>
            <a:ext cx="8667750" cy="6170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dpis 1"/>
          <p:cNvSpPr>
            <a:spLocks noGrp="1"/>
          </p:cNvSpPr>
          <p:nvPr>
            <p:ph type="title"/>
          </p:nvPr>
        </p:nvSpPr>
        <p:spPr>
          <a:xfrm>
            <a:off x="457200" y="274638"/>
            <a:ext cx="8229600" cy="225425"/>
          </a:xfrm>
        </p:spPr>
        <p:txBody>
          <a:bodyPr>
            <a:normAutofit fontScale="90000"/>
          </a:bodyPr>
          <a:lstStyle/>
          <a:p>
            <a:pPr eaLnBrk="1" hangingPunct="1">
              <a:defRPr/>
            </a:pPr>
            <a:endParaRPr lang="cs-CZ" dirty="0" smtClean="0"/>
          </a:p>
        </p:txBody>
      </p:sp>
      <p:grpSp>
        <p:nvGrpSpPr>
          <p:cNvPr id="88067" name="Skupina 59"/>
          <p:cNvGrpSpPr>
            <a:grpSpLocks/>
          </p:cNvGrpSpPr>
          <p:nvPr/>
        </p:nvGrpSpPr>
        <p:grpSpPr bwMode="auto">
          <a:xfrm>
            <a:off x="336550" y="2120900"/>
            <a:ext cx="8405813" cy="3900488"/>
            <a:chOff x="434950" y="1500174"/>
            <a:chExt cx="8405812" cy="3900488"/>
          </a:xfrm>
        </p:grpSpPr>
        <p:cxnSp>
          <p:nvCxnSpPr>
            <p:cNvPr id="20" name="Přímá spojnice 19"/>
            <p:cNvCxnSpPr/>
            <p:nvPr/>
          </p:nvCxnSpPr>
          <p:spPr>
            <a:xfrm flipH="1">
              <a:off x="2979713" y="2006587"/>
              <a:ext cx="504825" cy="3905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Přímá spojnice 21"/>
            <p:cNvCxnSpPr/>
            <p:nvPr/>
          </p:nvCxnSpPr>
          <p:spPr>
            <a:xfrm>
              <a:off x="2979713" y="2397112"/>
              <a:ext cx="792162" cy="5826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Přímá spojnice 23"/>
            <p:cNvCxnSpPr/>
            <p:nvPr/>
          </p:nvCxnSpPr>
          <p:spPr>
            <a:xfrm flipH="1">
              <a:off x="2403450" y="2973374"/>
              <a:ext cx="1368425" cy="6842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Přímá spojnice 25"/>
            <p:cNvCxnSpPr/>
            <p:nvPr/>
          </p:nvCxnSpPr>
          <p:spPr>
            <a:xfrm>
              <a:off x="2403450" y="3657587"/>
              <a:ext cx="1944688" cy="9080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Přímá spojnice 27"/>
            <p:cNvCxnSpPr/>
            <p:nvPr/>
          </p:nvCxnSpPr>
          <p:spPr>
            <a:xfrm>
              <a:off x="4527525" y="1960549"/>
              <a:ext cx="792163" cy="573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Přímá spojnice 29"/>
            <p:cNvCxnSpPr/>
            <p:nvPr/>
          </p:nvCxnSpPr>
          <p:spPr>
            <a:xfrm flipH="1">
              <a:off x="4743424" y="2533637"/>
              <a:ext cx="576263" cy="768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Přímá spojnice 31"/>
            <p:cNvCxnSpPr/>
            <p:nvPr/>
          </p:nvCxnSpPr>
          <p:spPr>
            <a:xfrm>
              <a:off x="4743424" y="3301987"/>
              <a:ext cx="757238" cy="1039812"/>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Přímá spojnice 33"/>
            <p:cNvCxnSpPr/>
            <p:nvPr/>
          </p:nvCxnSpPr>
          <p:spPr>
            <a:xfrm>
              <a:off x="6148362" y="1938324"/>
              <a:ext cx="863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Přímá spojnice 43"/>
            <p:cNvCxnSpPr/>
            <p:nvPr/>
          </p:nvCxnSpPr>
          <p:spPr>
            <a:xfrm flipH="1">
              <a:off x="7732687" y="1873237"/>
              <a:ext cx="792162" cy="858837"/>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Přímá spojnice 45"/>
            <p:cNvCxnSpPr/>
            <p:nvPr/>
          </p:nvCxnSpPr>
          <p:spPr>
            <a:xfrm>
              <a:off x="7732687" y="2732074"/>
              <a:ext cx="792162" cy="45085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Přímá spojnice 49"/>
            <p:cNvCxnSpPr/>
            <p:nvPr/>
          </p:nvCxnSpPr>
          <p:spPr>
            <a:xfrm flipH="1">
              <a:off x="6435699" y="1938324"/>
              <a:ext cx="576263" cy="11080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Přímá spojnice 51"/>
            <p:cNvCxnSpPr/>
            <p:nvPr/>
          </p:nvCxnSpPr>
          <p:spPr>
            <a:xfrm>
              <a:off x="6435699" y="3046399"/>
              <a:ext cx="576263" cy="1704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Přímá spojnice 53"/>
            <p:cNvCxnSpPr/>
            <p:nvPr/>
          </p:nvCxnSpPr>
          <p:spPr>
            <a:xfrm flipH="1">
              <a:off x="7516787" y="3182924"/>
              <a:ext cx="1008062" cy="1951038"/>
            </a:xfrm>
            <a:prstGeom prst="line">
              <a:avLst/>
            </a:prstGeom>
          </p:spPr>
          <p:style>
            <a:lnRef idx="1">
              <a:schemeClr val="accent1"/>
            </a:lnRef>
            <a:fillRef idx="0">
              <a:schemeClr val="accent1"/>
            </a:fillRef>
            <a:effectRef idx="0">
              <a:schemeClr val="accent1"/>
            </a:effectRef>
            <a:fontRef idx="minor">
              <a:schemeClr val="tx1"/>
            </a:fontRef>
          </p:style>
        </p:cxnSp>
        <p:sp>
          <p:nvSpPr>
            <p:cNvPr id="88082" name="TextovéPole 55"/>
            <p:cNvSpPr txBox="1">
              <a:spLocks noChangeArrowheads="1"/>
            </p:cNvSpPr>
            <p:nvPr/>
          </p:nvSpPr>
          <p:spPr bwMode="auto">
            <a:xfrm>
              <a:off x="3468662" y="1776399"/>
              <a:ext cx="290513" cy="368300"/>
            </a:xfrm>
            <a:prstGeom prst="rect">
              <a:avLst/>
            </a:prstGeom>
            <a:noFill/>
            <a:ln w="9525">
              <a:noFill/>
              <a:miter lim="800000"/>
              <a:headEnd/>
              <a:tailEnd/>
            </a:ln>
          </p:spPr>
          <p:txBody>
            <a:bodyPr wrap="none">
              <a:spAutoFit/>
            </a:bodyPr>
            <a:lstStyle/>
            <a:p>
              <a:r>
                <a:rPr lang="cs-CZ"/>
                <a:t>F</a:t>
              </a:r>
            </a:p>
          </p:txBody>
        </p:sp>
        <p:sp>
          <p:nvSpPr>
            <p:cNvPr id="88083" name="TextovéPole 56"/>
            <p:cNvSpPr txBox="1">
              <a:spLocks noChangeArrowheads="1"/>
            </p:cNvSpPr>
            <p:nvPr/>
          </p:nvSpPr>
          <p:spPr bwMode="auto">
            <a:xfrm>
              <a:off x="2649512" y="2246299"/>
              <a:ext cx="330200" cy="369888"/>
            </a:xfrm>
            <a:prstGeom prst="rect">
              <a:avLst/>
            </a:prstGeom>
            <a:noFill/>
            <a:ln w="9525">
              <a:noFill/>
              <a:miter lim="800000"/>
              <a:headEnd/>
              <a:tailEnd/>
            </a:ln>
          </p:spPr>
          <p:txBody>
            <a:bodyPr wrap="none">
              <a:spAutoFit/>
            </a:bodyPr>
            <a:lstStyle/>
            <a:p>
              <a:r>
                <a:rPr lang="cs-CZ"/>
                <a:t>G</a:t>
              </a:r>
            </a:p>
          </p:txBody>
        </p:sp>
        <p:sp>
          <p:nvSpPr>
            <p:cNvPr id="88084" name="TextovéPole 57"/>
            <p:cNvSpPr txBox="1">
              <a:spLocks noChangeArrowheads="1"/>
            </p:cNvSpPr>
            <p:nvPr/>
          </p:nvSpPr>
          <p:spPr bwMode="auto">
            <a:xfrm>
              <a:off x="3771875" y="2854312"/>
              <a:ext cx="328612" cy="369887"/>
            </a:xfrm>
            <a:prstGeom prst="rect">
              <a:avLst/>
            </a:prstGeom>
            <a:noFill/>
            <a:ln w="9525">
              <a:noFill/>
              <a:miter lim="800000"/>
              <a:headEnd/>
              <a:tailEnd/>
            </a:ln>
          </p:spPr>
          <p:txBody>
            <a:bodyPr wrap="none">
              <a:spAutoFit/>
            </a:bodyPr>
            <a:lstStyle/>
            <a:p>
              <a:r>
                <a:rPr lang="cs-CZ"/>
                <a:t>H</a:t>
              </a:r>
            </a:p>
          </p:txBody>
        </p:sp>
        <p:sp>
          <p:nvSpPr>
            <p:cNvPr id="88085" name="TextovéPole 58"/>
            <p:cNvSpPr txBox="1">
              <a:spLocks noChangeArrowheads="1"/>
            </p:cNvSpPr>
            <p:nvPr/>
          </p:nvSpPr>
          <p:spPr bwMode="auto">
            <a:xfrm>
              <a:off x="2208187" y="3482962"/>
              <a:ext cx="241300" cy="369887"/>
            </a:xfrm>
            <a:prstGeom prst="rect">
              <a:avLst/>
            </a:prstGeom>
            <a:noFill/>
            <a:ln w="9525">
              <a:noFill/>
              <a:miter lim="800000"/>
              <a:headEnd/>
              <a:tailEnd/>
            </a:ln>
          </p:spPr>
          <p:txBody>
            <a:bodyPr wrap="none">
              <a:spAutoFit/>
            </a:bodyPr>
            <a:lstStyle/>
            <a:p>
              <a:r>
                <a:rPr lang="cs-CZ"/>
                <a:t>I</a:t>
              </a:r>
            </a:p>
          </p:txBody>
        </p:sp>
        <p:sp>
          <p:nvSpPr>
            <p:cNvPr id="88086" name="TextovéPole 59"/>
            <p:cNvSpPr txBox="1">
              <a:spLocks noChangeArrowheads="1"/>
            </p:cNvSpPr>
            <p:nvPr/>
          </p:nvSpPr>
          <p:spPr bwMode="auto">
            <a:xfrm>
              <a:off x="4337025" y="4387837"/>
              <a:ext cx="258762" cy="368300"/>
            </a:xfrm>
            <a:prstGeom prst="rect">
              <a:avLst/>
            </a:prstGeom>
            <a:noFill/>
            <a:ln w="9525">
              <a:noFill/>
              <a:miter lim="800000"/>
              <a:headEnd/>
              <a:tailEnd/>
            </a:ln>
          </p:spPr>
          <p:txBody>
            <a:bodyPr wrap="none">
              <a:spAutoFit/>
            </a:bodyPr>
            <a:lstStyle/>
            <a:p>
              <a:r>
                <a:rPr lang="cs-CZ"/>
                <a:t>J</a:t>
              </a:r>
            </a:p>
          </p:txBody>
        </p:sp>
        <p:sp>
          <p:nvSpPr>
            <p:cNvPr id="88087" name="TextovéPole 60"/>
            <p:cNvSpPr txBox="1">
              <a:spLocks noChangeArrowheads="1"/>
            </p:cNvSpPr>
            <p:nvPr/>
          </p:nvSpPr>
          <p:spPr bwMode="auto">
            <a:xfrm>
              <a:off x="4290987" y="1790687"/>
              <a:ext cx="304800" cy="368300"/>
            </a:xfrm>
            <a:prstGeom prst="rect">
              <a:avLst/>
            </a:prstGeom>
            <a:noFill/>
            <a:ln w="9525">
              <a:noFill/>
              <a:miter lim="800000"/>
              <a:headEnd/>
              <a:tailEnd/>
            </a:ln>
          </p:spPr>
          <p:txBody>
            <a:bodyPr wrap="none">
              <a:spAutoFit/>
            </a:bodyPr>
            <a:lstStyle/>
            <a:p>
              <a:r>
                <a:rPr lang="cs-CZ"/>
                <a:t>K</a:t>
              </a:r>
            </a:p>
          </p:txBody>
        </p:sp>
        <p:sp>
          <p:nvSpPr>
            <p:cNvPr id="88088" name="TextovéPole 61"/>
            <p:cNvSpPr txBox="1">
              <a:spLocks noChangeArrowheads="1"/>
            </p:cNvSpPr>
            <p:nvPr/>
          </p:nvSpPr>
          <p:spPr bwMode="auto">
            <a:xfrm>
              <a:off x="5383187" y="2382824"/>
              <a:ext cx="282575" cy="369888"/>
            </a:xfrm>
            <a:prstGeom prst="rect">
              <a:avLst/>
            </a:prstGeom>
            <a:noFill/>
            <a:ln w="9525">
              <a:noFill/>
              <a:miter lim="800000"/>
              <a:headEnd/>
              <a:tailEnd/>
            </a:ln>
          </p:spPr>
          <p:txBody>
            <a:bodyPr wrap="none">
              <a:spAutoFit/>
            </a:bodyPr>
            <a:lstStyle/>
            <a:p>
              <a:r>
                <a:rPr lang="cs-CZ"/>
                <a:t>L</a:t>
              </a:r>
            </a:p>
          </p:txBody>
        </p:sp>
        <p:sp>
          <p:nvSpPr>
            <p:cNvPr id="88089" name="TextovéPole 62"/>
            <p:cNvSpPr txBox="1">
              <a:spLocks noChangeArrowheads="1"/>
            </p:cNvSpPr>
            <p:nvPr/>
          </p:nvSpPr>
          <p:spPr bwMode="auto">
            <a:xfrm>
              <a:off x="4362425" y="3130537"/>
              <a:ext cx="381000" cy="369887"/>
            </a:xfrm>
            <a:prstGeom prst="rect">
              <a:avLst/>
            </a:prstGeom>
            <a:noFill/>
            <a:ln w="9525">
              <a:noFill/>
              <a:miter lim="800000"/>
              <a:headEnd/>
              <a:tailEnd/>
            </a:ln>
          </p:spPr>
          <p:txBody>
            <a:bodyPr wrap="none">
              <a:spAutoFit/>
            </a:bodyPr>
            <a:lstStyle/>
            <a:p>
              <a:r>
                <a:rPr lang="cs-CZ"/>
                <a:t>M</a:t>
              </a:r>
            </a:p>
          </p:txBody>
        </p:sp>
        <p:sp>
          <p:nvSpPr>
            <p:cNvPr id="88090" name="TextovéPole 63"/>
            <p:cNvSpPr txBox="1">
              <a:spLocks noChangeArrowheads="1"/>
            </p:cNvSpPr>
            <p:nvPr/>
          </p:nvSpPr>
          <p:spPr bwMode="auto">
            <a:xfrm>
              <a:off x="5524475" y="4214799"/>
              <a:ext cx="333375" cy="368300"/>
            </a:xfrm>
            <a:prstGeom prst="rect">
              <a:avLst/>
            </a:prstGeom>
            <a:noFill/>
            <a:ln w="9525">
              <a:noFill/>
              <a:miter lim="800000"/>
              <a:headEnd/>
              <a:tailEnd/>
            </a:ln>
          </p:spPr>
          <p:txBody>
            <a:bodyPr wrap="none">
              <a:spAutoFit/>
            </a:bodyPr>
            <a:lstStyle/>
            <a:p>
              <a:r>
                <a:rPr lang="cs-CZ"/>
                <a:t>N</a:t>
              </a:r>
            </a:p>
          </p:txBody>
        </p:sp>
        <p:sp>
          <p:nvSpPr>
            <p:cNvPr id="88091" name="TextovéPole 64"/>
            <p:cNvSpPr txBox="1">
              <a:spLocks noChangeArrowheads="1"/>
            </p:cNvSpPr>
            <p:nvPr/>
          </p:nvSpPr>
          <p:spPr bwMode="auto">
            <a:xfrm>
              <a:off x="5841975" y="1752587"/>
              <a:ext cx="336550" cy="369887"/>
            </a:xfrm>
            <a:prstGeom prst="rect">
              <a:avLst/>
            </a:prstGeom>
            <a:noFill/>
            <a:ln w="9525">
              <a:noFill/>
              <a:miter lim="800000"/>
              <a:headEnd/>
              <a:tailEnd/>
            </a:ln>
          </p:spPr>
          <p:txBody>
            <a:bodyPr wrap="none">
              <a:spAutoFit/>
            </a:bodyPr>
            <a:lstStyle/>
            <a:p>
              <a:r>
                <a:rPr lang="cs-CZ"/>
                <a:t>O</a:t>
              </a:r>
            </a:p>
          </p:txBody>
        </p:sp>
        <p:sp>
          <p:nvSpPr>
            <p:cNvPr id="88092" name="TextovéPole 65"/>
            <p:cNvSpPr txBox="1">
              <a:spLocks noChangeArrowheads="1"/>
            </p:cNvSpPr>
            <p:nvPr/>
          </p:nvSpPr>
          <p:spPr bwMode="auto">
            <a:xfrm>
              <a:off x="7011962" y="1752587"/>
              <a:ext cx="303213" cy="369887"/>
            </a:xfrm>
            <a:prstGeom prst="rect">
              <a:avLst/>
            </a:prstGeom>
            <a:noFill/>
            <a:ln w="9525">
              <a:noFill/>
              <a:miter lim="800000"/>
              <a:headEnd/>
              <a:tailEnd/>
            </a:ln>
          </p:spPr>
          <p:txBody>
            <a:bodyPr wrap="none">
              <a:spAutoFit/>
            </a:bodyPr>
            <a:lstStyle/>
            <a:p>
              <a:r>
                <a:rPr lang="cs-CZ"/>
                <a:t>P</a:t>
              </a:r>
            </a:p>
          </p:txBody>
        </p:sp>
        <p:sp>
          <p:nvSpPr>
            <p:cNvPr id="88093" name="TextovéPole 66"/>
            <p:cNvSpPr txBox="1">
              <a:spLocks noChangeArrowheads="1"/>
            </p:cNvSpPr>
            <p:nvPr/>
          </p:nvSpPr>
          <p:spPr bwMode="auto">
            <a:xfrm>
              <a:off x="6070575" y="2844787"/>
              <a:ext cx="309562" cy="369887"/>
            </a:xfrm>
            <a:prstGeom prst="rect">
              <a:avLst/>
            </a:prstGeom>
            <a:noFill/>
            <a:ln w="9525">
              <a:noFill/>
              <a:miter lim="800000"/>
              <a:headEnd/>
              <a:tailEnd/>
            </a:ln>
          </p:spPr>
          <p:txBody>
            <a:bodyPr wrap="none">
              <a:spAutoFit/>
            </a:bodyPr>
            <a:lstStyle/>
            <a:p>
              <a:r>
                <a:rPr lang="cs-CZ"/>
                <a:t>R</a:t>
              </a:r>
            </a:p>
          </p:txBody>
        </p:sp>
        <p:sp>
          <p:nvSpPr>
            <p:cNvPr id="88094" name="TextovéPole 67"/>
            <p:cNvSpPr txBox="1">
              <a:spLocks noChangeArrowheads="1"/>
            </p:cNvSpPr>
            <p:nvPr/>
          </p:nvSpPr>
          <p:spPr bwMode="auto">
            <a:xfrm>
              <a:off x="6718275" y="4660887"/>
              <a:ext cx="290512" cy="369887"/>
            </a:xfrm>
            <a:prstGeom prst="rect">
              <a:avLst/>
            </a:prstGeom>
            <a:noFill/>
            <a:ln w="9525">
              <a:noFill/>
              <a:miter lim="800000"/>
              <a:headEnd/>
              <a:tailEnd/>
            </a:ln>
          </p:spPr>
          <p:txBody>
            <a:bodyPr wrap="none">
              <a:spAutoFit/>
            </a:bodyPr>
            <a:lstStyle/>
            <a:p>
              <a:r>
                <a:rPr lang="cs-CZ"/>
                <a:t>S</a:t>
              </a:r>
            </a:p>
          </p:txBody>
        </p:sp>
        <p:sp>
          <p:nvSpPr>
            <p:cNvPr id="88095" name="TextovéPole 68"/>
            <p:cNvSpPr txBox="1">
              <a:spLocks noChangeArrowheads="1"/>
            </p:cNvSpPr>
            <p:nvPr/>
          </p:nvSpPr>
          <p:spPr bwMode="auto">
            <a:xfrm>
              <a:off x="8447062" y="1568437"/>
              <a:ext cx="296863" cy="369887"/>
            </a:xfrm>
            <a:prstGeom prst="rect">
              <a:avLst/>
            </a:prstGeom>
            <a:noFill/>
            <a:ln w="9525">
              <a:noFill/>
              <a:miter lim="800000"/>
              <a:headEnd/>
              <a:tailEnd/>
            </a:ln>
          </p:spPr>
          <p:txBody>
            <a:bodyPr wrap="none">
              <a:spAutoFit/>
            </a:bodyPr>
            <a:lstStyle/>
            <a:p>
              <a:r>
                <a:rPr lang="cs-CZ"/>
                <a:t>T</a:t>
              </a:r>
            </a:p>
          </p:txBody>
        </p:sp>
        <p:sp>
          <p:nvSpPr>
            <p:cNvPr id="88096" name="TextovéPole 69"/>
            <p:cNvSpPr txBox="1">
              <a:spLocks noChangeArrowheads="1"/>
            </p:cNvSpPr>
            <p:nvPr/>
          </p:nvSpPr>
          <p:spPr bwMode="auto">
            <a:xfrm>
              <a:off x="7432650" y="2527287"/>
              <a:ext cx="333375" cy="369887"/>
            </a:xfrm>
            <a:prstGeom prst="rect">
              <a:avLst/>
            </a:prstGeom>
            <a:noFill/>
            <a:ln w="9525">
              <a:noFill/>
              <a:miter lim="800000"/>
              <a:headEnd/>
              <a:tailEnd/>
            </a:ln>
          </p:spPr>
          <p:txBody>
            <a:bodyPr wrap="none">
              <a:spAutoFit/>
            </a:bodyPr>
            <a:lstStyle/>
            <a:p>
              <a:r>
                <a:rPr lang="cs-CZ"/>
                <a:t>U</a:t>
              </a:r>
            </a:p>
          </p:txBody>
        </p:sp>
        <p:sp>
          <p:nvSpPr>
            <p:cNvPr id="88097" name="TextovéPole 70"/>
            <p:cNvSpPr txBox="1">
              <a:spLocks noChangeArrowheads="1"/>
            </p:cNvSpPr>
            <p:nvPr/>
          </p:nvSpPr>
          <p:spPr bwMode="auto">
            <a:xfrm>
              <a:off x="8524850" y="2973374"/>
              <a:ext cx="315912" cy="369888"/>
            </a:xfrm>
            <a:prstGeom prst="rect">
              <a:avLst/>
            </a:prstGeom>
            <a:noFill/>
            <a:ln w="9525">
              <a:noFill/>
              <a:miter lim="800000"/>
              <a:headEnd/>
              <a:tailEnd/>
            </a:ln>
          </p:spPr>
          <p:txBody>
            <a:bodyPr wrap="none">
              <a:spAutoFit/>
            </a:bodyPr>
            <a:lstStyle/>
            <a:p>
              <a:r>
                <a:rPr lang="cs-CZ"/>
                <a:t>V</a:t>
              </a:r>
            </a:p>
          </p:txBody>
        </p:sp>
        <p:sp>
          <p:nvSpPr>
            <p:cNvPr id="88098" name="TextovéPole 71"/>
            <p:cNvSpPr txBox="1">
              <a:spLocks noChangeArrowheads="1"/>
            </p:cNvSpPr>
            <p:nvPr/>
          </p:nvSpPr>
          <p:spPr bwMode="auto">
            <a:xfrm>
              <a:off x="7570762" y="5030774"/>
              <a:ext cx="388938" cy="369888"/>
            </a:xfrm>
            <a:prstGeom prst="rect">
              <a:avLst/>
            </a:prstGeom>
            <a:noFill/>
            <a:ln w="9525">
              <a:noFill/>
              <a:miter lim="800000"/>
              <a:headEnd/>
              <a:tailEnd/>
            </a:ln>
          </p:spPr>
          <p:txBody>
            <a:bodyPr wrap="none">
              <a:spAutoFit/>
            </a:bodyPr>
            <a:lstStyle/>
            <a:p>
              <a:r>
                <a:rPr lang="cs-CZ"/>
                <a:t>W</a:t>
              </a:r>
            </a:p>
          </p:txBody>
        </p:sp>
        <p:sp>
          <p:nvSpPr>
            <p:cNvPr id="79" name="TextovéPole 78"/>
            <p:cNvSpPr txBox="1"/>
            <p:nvPr/>
          </p:nvSpPr>
          <p:spPr>
            <a:xfrm>
              <a:off x="2727300" y="1827199"/>
              <a:ext cx="719138" cy="368300"/>
            </a:xfrm>
            <a:prstGeom prst="rect">
              <a:avLst/>
            </a:prstGeom>
            <a:noFill/>
          </p:spPr>
          <p:txBody>
            <a:bodyPr wrap="none">
              <a:spAutoFit/>
            </a:bodyPr>
            <a:lstStyle/>
            <a:p>
              <a:pPr fontAlgn="auto">
                <a:spcBef>
                  <a:spcPts val="0"/>
                </a:spcBef>
                <a:spcAft>
                  <a:spcPts val="0"/>
                </a:spcAft>
                <a:defRPr/>
              </a:pPr>
              <a:r>
                <a:rPr lang="cs-CZ" dirty="0">
                  <a:solidFill>
                    <a:schemeClr val="bg1">
                      <a:lumMod val="50000"/>
                    </a:schemeClr>
                  </a:solidFill>
                  <a:latin typeface="+mn-lt"/>
                </a:rPr>
                <a:t>120m</a:t>
              </a:r>
            </a:p>
          </p:txBody>
        </p:sp>
        <p:sp>
          <p:nvSpPr>
            <p:cNvPr id="80" name="TextovéPole 79"/>
            <p:cNvSpPr txBox="1"/>
            <p:nvPr/>
          </p:nvSpPr>
          <p:spPr>
            <a:xfrm>
              <a:off x="3216250" y="2319324"/>
              <a:ext cx="720725" cy="369888"/>
            </a:xfrm>
            <a:prstGeom prst="rect">
              <a:avLst/>
            </a:prstGeom>
            <a:noFill/>
          </p:spPr>
          <p:txBody>
            <a:bodyPr wrap="none">
              <a:spAutoFit/>
            </a:bodyPr>
            <a:lstStyle/>
            <a:p>
              <a:pPr fontAlgn="auto">
                <a:spcBef>
                  <a:spcPts val="0"/>
                </a:spcBef>
                <a:spcAft>
                  <a:spcPts val="0"/>
                </a:spcAft>
                <a:defRPr/>
              </a:pPr>
              <a:r>
                <a:rPr lang="cs-CZ" dirty="0">
                  <a:solidFill>
                    <a:schemeClr val="bg1">
                      <a:lumMod val="50000"/>
                    </a:schemeClr>
                  </a:solidFill>
                  <a:latin typeface="+mn-lt"/>
                </a:rPr>
                <a:t>180m</a:t>
              </a:r>
            </a:p>
          </p:txBody>
        </p:sp>
        <p:sp>
          <p:nvSpPr>
            <p:cNvPr id="81" name="TextovéPole 80"/>
            <p:cNvSpPr txBox="1"/>
            <p:nvPr/>
          </p:nvSpPr>
          <p:spPr>
            <a:xfrm>
              <a:off x="2582838" y="2973374"/>
              <a:ext cx="720725" cy="369888"/>
            </a:xfrm>
            <a:prstGeom prst="rect">
              <a:avLst/>
            </a:prstGeom>
            <a:noFill/>
          </p:spPr>
          <p:txBody>
            <a:bodyPr wrap="none">
              <a:spAutoFit/>
            </a:bodyPr>
            <a:lstStyle/>
            <a:p>
              <a:pPr fontAlgn="auto">
                <a:spcBef>
                  <a:spcPts val="0"/>
                </a:spcBef>
                <a:spcAft>
                  <a:spcPts val="0"/>
                </a:spcAft>
                <a:defRPr/>
              </a:pPr>
              <a:r>
                <a:rPr lang="cs-CZ" dirty="0">
                  <a:solidFill>
                    <a:schemeClr val="bg1">
                      <a:lumMod val="50000"/>
                    </a:schemeClr>
                  </a:solidFill>
                  <a:latin typeface="+mn-lt"/>
                </a:rPr>
                <a:t>290m</a:t>
              </a:r>
            </a:p>
          </p:txBody>
        </p:sp>
        <p:sp>
          <p:nvSpPr>
            <p:cNvPr id="82" name="TextovéPole 81"/>
            <p:cNvSpPr txBox="1"/>
            <p:nvPr/>
          </p:nvSpPr>
          <p:spPr>
            <a:xfrm>
              <a:off x="3147988" y="3713149"/>
              <a:ext cx="719137" cy="369888"/>
            </a:xfrm>
            <a:prstGeom prst="rect">
              <a:avLst/>
            </a:prstGeom>
            <a:noFill/>
          </p:spPr>
          <p:txBody>
            <a:bodyPr wrap="none">
              <a:spAutoFit/>
            </a:bodyPr>
            <a:lstStyle/>
            <a:p>
              <a:pPr fontAlgn="auto">
                <a:spcBef>
                  <a:spcPts val="0"/>
                </a:spcBef>
                <a:spcAft>
                  <a:spcPts val="0"/>
                </a:spcAft>
                <a:defRPr/>
              </a:pPr>
              <a:r>
                <a:rPr lang="cs-CZ" dirty="0">
                  <a:solidFill>
                    <a:schemeClr val="bg1">
                      <a:lumMod val="50000"/>
                    </a:schemeClr>
                  </a:solidFill>
                  <a:latin typeface="+mn-lt"/>
                </a:rPr>
                <a:t>400m</a:t>
              </a:r>
            </a:p>
          </p:txBody>
        </p:sp>
        <p:sp>
          <p:nvSpPr>
            <p:cNvPr id="83" name="TextovéPole 82"/>
            <p:cNvSpPr txBox="1"/>
            <p:nvPr/>
          </p:nvSpPr>
          <p:spPr>
            <a:xfrm>
              <a:off x="4779937" y="1877999"/>
              <a:ext cx="720725" cy="368300"/>
            </a:xfrm>
            <a:prstGeom prst="rect">
              <a:avLst/>
            </a:prstGeom>
            <a:noFill/>
          </p:spPr>
          <p:txBody>
            <a:bodyPr wrap="none">
              <a:spAutoFit/>
            </a:bodyPr>
            <a:lstStyle/>
            <a:p>
              <a:pPr fontAlgn="auto">
                <a:spcBef>
                  <a:spcPts val="0"/>
                </a:spcBef>
                <a:spcAft>
                  <a:spcPts val="0"/>
                </a:spcAft>
                <a:defRPr/>
              </a:pPr>
              <a:r>
                <a:rPr lang="cs-CZ" dirty="0">
                  <a:solidFill>
                    <a:schemeClr val="bg1">
                      <a:lumMod val="50000"/>
                    </a:schemeClr>
                  </a:solidFill>
                  <a:latin typeface="+mn-lt"/>
                </a:rPr>
                <a:t>180m</a:t>
              </a:r>
            </a:p>
          </p:txBody>
        </p:sp>
        <p:sp>
          <p:nvSpPr>
            <p:cNvPr id="84" name="TextovéPole 83"/>
            <p:cNvSpPr txBox="1"/>
            <p:nvPr/>
          </p:nvSpPr>
          <p:spPr>
            <a:xfrm>
              <a:off x="4970437" y="2897174"/>
              <a:ext cx="720725" cy="369888"/>
            </a:xfrm>
            <a:prstGeom prst="rect">
              <a:avLst/>
            </a:prstGeom>
            <a:noFill/>
          </p:spPr>
          <p:txBody>
            <a:bodyPr wrap="none">
              <a:spAutoFit/>
            </a:bodyPr>
            <a:lstStyle/>
            <a:p>
              <a:pPr fontAlgn="auto">
                <a:spcBef>
                  <a:spcPts val="0"/>
                </a:spcBef>
                <a:spcAft>
                  <a:spcPts val="0"/>
                </a:spcAft>
                <a:defRPr/>
              </a:pPr>
              <a:r>
                <a:rPr lang="cs-CZ" dirty="0">
                  <a:solidFill>
                    <a:schemeClr val="bg1">
                      <a:lumMod val="50000"/>
                    </a:schemeClr>
                  </a:solidFill>
                  <a:latin typeface="+mn-lt"/>
                </a:rPr>
                <a:t>190m</a:t>
              </a:r>
            </a:p>
          </p:txBody>
        </p:sp>
        <p:sp>
          <p:nvSpPr>
            <p:cNvPr id="85" name="TextovéPole 84"/>
            <p:cNvSpPr txBox="1"/>
            <p:nvPr/>
          </p:nvSpPr>
          <p:spPr>
            <a:xfrm>
              <a:off x="4527525" y="3754424"/>
              <a:ext cx="720725" cy="369888"/>
            </a:xfrm>
            <a:prstGeom prst="rect">
              <a:avLst/>
            </a:prstGeom>
            <a:noFill/>
          </p:spPr>
          <p:txBody>
            <a:bodyPr wrap="none">
              <a:spAutoFit/>
            </a:bodyPr>
            <a:lstStyle/>
            <a:p>
              <a:pPr fontAlgn="auto">
                <a:spcBef>
                  <a:spcPts val="0"/>
                </a:spcBef>
                <a:spcAft>
                  <a:spcPts val="0"/>
                </a:spcAft>
                <a:defRPr/>
              </a:pPr>
              <a:r>
                <a:rPr lang="cs-CZ" dirty="0">
                  <a:solidFill>
                    <a:schemeClr val="bg1">
                      <a:lumMod val="50000"/>
                    </a:schemeClr>
                  </a:solidFill>
                  <a:latin typeface="+mn-lt"/>
                </a:rPr>
                <a:t>290m</a:t>
              </a:r>
            </a:p>
          </p:txBody>
        </p:sp>
        <p:sp>
          <p:nvSpPr>
            <p:cNvPr id="86" name="TextovéPole 85"/>
            <p:cNvSpPr txBox="1"/>
            <p:nvPr/>
          </p:nvSpPr>
          <p:spPr>
            <a:xfrm>
              <a:off x="6219799" y="1604949"/>
              <a:ext cx="720725" cy="369888"/>
            </a:xfrm>
            <a:prstGeom prst="rect">
              <a:avLst/>
            </a:prstGeom>
            <a:noFill/>
          </p:spPr>
          <p:txBody>
            <a:bodyPr wrap="none">
              <a:spAutoFit/>
            </a:bodyPr>
            <a:lstStyle/>
            <a:p>
              <a:pPr fontAlgn="auto">
                <a:spcBef>
                  <a:spcPts val="0"/>
                </a:spcBef>
                <a:spcAft>
                  <a:spcPts val="0"/>
                </a:spcAft>
                <a:defRPr/>
              </a:pPr>
              <a:r>
                <a:rPr lang="cs-CZ" dirty="0">
                  <a:solidFill>
                    <a:schemeClr val="bg1">
                      <a:lumMod val="50000"/>
                    </a:schemeClr>
                  </a:solidFill>
                  <a:latin typeface="+mn-lt"/>
                </a:rPr>
                <a:t>160m</a:t>
              </a:r>
            </a:p>
          </p:txBody>
        </p:sp>
        <p:sp>
          <p:nvSpPr>
            <p:cNvPr id="87" name="TextovéPole 86"/>
            <p:cNvSpPr txBox="1"/>
            <p:nvPr/>
          </p:nvSpPr>
          <p:spPr>
            <a:xfrm>
              <a:off x="6076924" y="2144699"/>
              <a:ext cx="719138" cy="369888"/>
            </a:xfrm>
            <a:prstGeom prst="rect">
              <a:avLst/>
            </a:prstGeom>
            <a:noFill/>
          </p:spPr>
          <p:txBody>
            <a:bodyPr wrap="none">
              <a:spAutoFit/>
            </a:bodyPr>
            <a:lstStyle/>
            <a:p>
              <a:pPr fontAlgn="auto">
                <a:spcBef>
                  <a:spcPts val="0"/>
                </a:spcBef>
                <a:spcAft>
                  <a:spcPts val="0"/>
                </a:spcAft>
                <a:defRPr/>
              </a:pPr>
              <a:r>
                <a:rPr lang="cs-CZ" dirty="0">
                  <a:solidFill>
                    <a:schemeClr val="bg1">
                      <a:lumMod val="50000"/>
                    </a:schemeClr>
                  </a:solidFill>
                  <a:latin typeface="+mn-lt"/>
                </a:rPr>
                <a:t>230m</a:t>
              </a:r>
            </a:p>
          </p:txBody>
        </p:sp>
        <p:sp>
          <p:nvSpPr>
            <p:cNvPr id="88" name="TextovéPole 87"/>
            <p:cNvSpPr txBox="1"/>
            <p:nvPr/>
          </p:nvSpPr>
          <p:spPr>
            <a:xfrm>
              <a:off x="6651599" y="3452799"/>
              <a:ext cx="720725" cy="368300"/>
            </a:xfrm>
            <a:prstGeom prst="rect">
              <a:avLst/>
            </a:prstGeom>
            <a:noFill/>
          </p:spPr>
          <p:txBody>
            <a:bodyPr wrap="none">
              <a:spAutoFit/>
            </a:bodyPr>
            <a:lstStyle/>
            <a:p>
              <a:pPr fontAlgn="auto">
                <a:spcBef>
                  <a:spcPts val="0"/>
                </a:spcBef>
                <a:spcAft>
                  <a:spcPts val="0"/>
                </a:spcAft>
                <a:defRPr/>
              </a:pPr>
              <a:r>
                <a:rPr lang="cs-CZ" dirty="0">
                  <a:solidFill>
                    <a:schemeClr val="bg1">
                      <a:lumMod val="50000"/>
                    </a:schemeClr>
                  </a:solidFill>
                  <a:latin typeface="+mn-lt"/>
                </a:rPr>
                <a:t>330m</a:t>
              </a:r>
            </a:p>
          </p:txBody>
        </p:sp>
        <p:sp>
          <p:nvSpPr>
            <p:cNvPr id="89" name="TextovéPole 88"/>
            <p:cNvSpPr txBox="1"/>
            <p:nvPr/>
          </p:nvSpPr>
          <p:spPr>
            <a:xfrm>
              <a:off x="7599337" y="1873237"/>
              <a:ext cx="720725" cy="369887"/>
            </a:xfrm>
            <a:prstGeom prst="rect">
              <a:avLst/>
            </a:prstGeom>
            <a:noFill/>
          </p:spPr>
          <p:txBody>
            <a:bodyPr wrap="none">
              <a:spAutoFit/>
            </a:bodyPr>
            <a:lstStyle/>
            <a:p>
              <a:pPr fontAlgn="auto">
                <a:spcBef>
                  <a:spcPts val="0"/>
                </a:spcBef>
                <a:spcAft>
                  <a:spcPts val="0"/>
                </a:spcAft>
                <a:defRPr/>
              </a:pPr>
              <a:r>
                <a:rPr lang="cs-CZ" dirty="0">
                  <a:solidFill>
                    <a:schemeClr val="bg1">
                      <a:lumMod val="50000"/>
                    </a:schemeClr>
                  </a:solidFill>
                  <a:latin typeface="+mn-lt"/>
                </a:rPr>
                <a:t>220m</a:t>
              </a:r>
            </a:p>
          </p:txBody>
        </p:sp>
        <p:sp>
          <p:nvSpPr>
            <p:cNvPr id="90" name="TextovéPole 89"/>
            <p:cNvSpPr txBox="1"/>
            <p:nvPr/>
          </p:nvSpPr>
          <p:spPr>
            <a:xfrm>
              <a:off x="7940649" y="2563799"/>
              <a:ext cx="719138" cy="368300"/>
            </a:xfrm>
            <a:prstGeom prst="rect">
              <a:avLst/>
            </a:prstGeom>
            <a:noFill/>
          </p:spPr>
          <p:txBody>
            <a:bodyPr wrap="none">
              <a:spAutoFit/>
            </a:bodyPr>
            <a:lstStyle/>
            <a:p>
              <a:pPr fontAlgn="auto">
                <a:spcBef>
                  <a:spcPts val="0"/>
                </a:spcBef>
                <a:spcAft>
                  <a:spcPts val="0"/>
                </a:spcAft>
                <a:defRPr/>
              </a:pPr>
              <a:r>
                <a:rPr lang="cs-CZ" dirty="0">
                  <a:solidFill>
                    <a:schemeClr val="bg1">
                      <a:lumMod val="50000"/>
                    </a:schemeClr>
                  </a:solidFill>
                  <a:latin typeface="+mn-lt"/>
                </a:rPr>
                <a:t>170m</a:t>
              </a:r>
            </a:p>
          </p:txBody>
        </p:sp>
        <p:sp>
          <p:nvSpPr>
            <p:cNvPr id="91" name="TextovéPole 90"/>
            <p:cNvSpPr txBox="1"/>
            <p:nvPr/>
          </p:nvSpPr>
          <p:spPr>
            <a:xfrm>
              <a:off x="8020024" y="4111612"/>
              <a:ext cx="720725" cy="369887"/>
            </a:xfrm>
            <a:prstGeom prst="rect">
              <a:avLst/>
            </a:prstGeom>
            <a:noFill/>
          </p:spPr>
          <p:txBody>
            <a:bodyPr wrap="none">
              <a:spAutoFit/>
            </a:bodyPr>
            <a:lstStyle/>
            <a:p>
              <a:pPr fontAlgn="auto">
                <a:spcBef>
                  <a:spcPts val="0"/>
                </a:spcBef>
                <a:spcAft>
                  <a:spcPts val="0"/>
                </a:spcAft>
                <a:defRPr/>
              </a:pPr>
              <a:r>
                <a:rPr lang="cs-CZ" dirty="0">
                  <a:solidFill>
                    <a:schemeClr val="bg1">
                      <a:lumMod val="50000"/>
                    </a:schemeClr>
                  </a:solidFill>
                  <a:latin typeface="+mn-lt"/>
                </a:rPr>
                <a:t>410m</a:t>
              </a:r>
            </a:p>
          </p:txBody>
        </p:sp>
        <p:cxnSp>
          <p:nvCxnSpPr>
            <p:cNvPr id="133" name="Přímá spojnice 4"/>
            <p:cNvCxnSpPr/>
            <p:nvPr/>
          </p:nvCxnSpPr>
          <p:spPr>
            <a:xfrm>
              <a:off x="892150" y="1822437"/>
              <a:ext cx="9350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Přímá spojnice 8"/>
            <p:cNvCxnSpPr/>
            <p:nvPr/>
          </p:nvCxnSpPr>
          <p:spPr>
            <a:xfrm flipH="1">
              <a:off x="747688" y="1822437"/>
              <a:ext cx="1079500" cy="9350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Přímá spojnice 10"/>
            <p:cNvCxnSpPr/>
            <p:nvPr/>
          </p:nvCxnSpPr>
          <p:spPr>
            <a:xfrm>
              <a:off x="747688" y="2757474"/>
              <a:ext cx="863600" cy="215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Přímá spojnice 12"/>
            <p:cNvCxnSpPr/>
            <p:nvPr/>
          </p:nvCxnSpPr>
          <p:spPr>
            <a:xfrm flipH="1">
              <a:off x="1287438" y="2973374"/>
              <a:ext cx="323850" cy="1368425"/>
            </a:xfrm>
            <a:prstGeom prst="line">
              <a:avLst/>
            </a:prstGeom>
          </p:spPr>
          <p:style>
            <a:lnRef idx="1">
              <a:schemeClr val="accent1"/>
            </a:lnRef>
            <a:fillRef idx="0">
              <a:schemeClr val="accent1"/>
            </a:fillRef>
            <a:effectRef idx="0">
              <a:schemeClr val="accent1"/>
            </a:effectRef>
            <a:fontRef idx="minor">
              <a:schemeClr val="tx1"/>
            </a:fontRef>
          </p:style>
        </p:cxnSp>
        <p:sp>
          <p:nvSpPr>
            <p:cNvPr id="88116" name="TextovéPole 13"/>
            <p:cNvSpPr txBox="1">
              <a:spLocks noChangeArrowheads="1"/>
            </p:cNvSpPr>
            <p:nvPr/>
          </p:nvSpPr>
          <p:spPr bwMode="auto">
            <a:xfrm>
              <a:off x="588937" y="1604949"/>
              <a:ext cx="317500" cy="369888"/>
            </a:xfrm>
            <a:prstGeom prst="rect">
              <a:avLst/>
            </a:prstGeom>
            <a:noFill/>
            <a:ln w="9525">
              <a:noFill/>
              <a:miter lim="800000"/>
              <a:headEnd/>
              <a:tailEnd/>
            </a:ln>
          </p:spPr>
          <p:txBody>
            <a:bodyPr wrap="none">
              <a:spAutoFit/>
            </a:bodyPr>
            <a:lstStyle/>
            <a:p>
              <a:r>
                <a:rPr lang="cs-CZ"/>
                <a:t>A</a:t>
              </a:r>
            </a:p>
          </p:txBody>
        </p:sp>
        <p:sp>
          <p:nvSpPr>
            <p:cNvPr id="88117" name="TextovéPole 14"/>
            <p:cNvSpPr txBox="1">
              <a:spLocks noChangeArrowheads="1"/>
            </p:cNvSpPr>
            <p:nvPr/>
          </p:nvSpPr>
          <p:spPr bwMode="auto">
            <a:xfrm>
              <a:off x="1897037" y="1636699"/>
              <a:ext cx="311150" cy="369888"/>
            </a:xfrm>
            <a:prstGeom prst="rect">
              <a:avLst/>
            </a:prstGeom>
            <a:noFill/>
            <a:ln w="9525">
              <a:noFill/>
              <a:miter lim="800000"/>
              <a:headEnd/>
              <a:tailEnd/>
            </a:ln>
          </p:spPr>
          <p:txBody>
            <a:bodyPr wrap="none">
              <a:spAutoFit/>
            </a:bodyPr>
            <a:lstStyle/>
            <a:p>
              <a:r>
                <a:rPr lang="cs-CZ"/>
                <a:t>B</a:t>
              </a:r>
            </a:p>
          </p:txBody>
        </p:sp>
        <p:sp>
          <p:nvSpPr>
            <p:cNvPr id="88118" name="TextovéPole 15"/>
            <p:cNvSpPr txBox="1">
              <a:spLocks noChangeArrowheads="1"/>
            </p:cNvSpPr>
            <p:nvPr/>
          </p:nvSpPr>
          <p:spPr bwMode="auto">
            <a:xfrm>
              <a:off x="434950" y="2547924"/>
              <a:ext cx="307975" cy="369888"/>
            </a:xfrm>
            <a:prstGeom prst="rect">
              <a:avLst/>
            </a:prstGeom>
            <a:noFill/>
            <a:ln w="9525">
              <a:noFill/>
              <a:miter lim="800000"/>
              <a:headEnd/>
              <a:tailEnd/>
            </a:ln>
          </p:spPr>
          <p:txBody>
            <a:bodyPr wrap="none">
              <a:spAutoFit/>
            </a:bodyPr>
            <a:lstStyle/>
            <a:p>
              <a:r>
                <a:rPr lang="cs-CZ"/>
                <a:t>C</a:t>
              </a:r>
            </a:p>
          </p:txBody>
        </p:sp>
        <p:sp>
          <p:nvSpPr>
            <p:cNvPr id="88119" name="TextovéPole 16"/>
            <p:cNvSpPr txBox="1">
              <a:spLocks noChangeArrowheads="1"/>
            </p:cNvSpPr>
            <p:nvPr/>
          </p:nvSpPr>
          <p:spPr bwMode="auto">
            <a:xfrm>
              <a:off x="1725587" y="2795574"/>
              <a:ext cx="327025" cy="368300"/>
            </a:xfrm>
            <a:prstGeom prst="rect">
              <a:avLst/>
            </a:prstGeom>
            <a:noFill/>
            <a:ln w="9525">
              <a:noFill/>
              <a:miter lim="800000"/>
              <a:headEnd/>
              <a:tailEnd/>
            </a:ln>
          </p:spPr>
          <p:txBody>
            <a:bodyPr wrap="none">
              <a:spAutoFit/>
            </a:bodyPr>
            <a:lstStyle/>
            <a:p>
              <a:r>
                <a:rPr lang="cs-CZ"/>
                <a:t>D</a:t>
              </a:r>
            </a:p>
          </p:txBody>
        </p:sp>
        <p:sp>
          <p:nvSpPr>
            <p:cNvPr id="88120" name="TextovéPole 17"/>
            <p:cNvSpPr txBox="1">
              <a:spLocks noChangeArrowheads="1"/>
            </p:cNvSpPr>
            <p:nvPr/>
          </p:nvSpPr>
          <p:spPr bwMode="auto">
            <a:xfrm>
              <a:off x="1179487" y="4381487"/>
              <a:ext cx="296863" cy="369887"/>
            </a:xfrm>
            <a:prstGeom prst="rect">
              <a:avLst/>
            </a:prstGeom>
            <a:noFill/>
            <a:ln w="9525">
              <a:noFill/>
              <a:miter lim="800000"/>
              <a:headEnd/>
              <a:tailEnd/>
            </a:ln>
          </p:spPr>
          <p:txBody>
            <a:bodyPr wrap="none">
              <a:spAutoFit/>
            </a:bodyPr>
            <a:lstStyle/>
            <a:p>
              <a:r>
                <a:rPr lang="cs-CZ"/>
                <a:t>E</a:t>
              </a:r>
            </a:p>
          </p:txBody>
        </p:sp>
        <p:sp>
          <p:nvSpPr>
            <p:cNvPr id="142" name="TextovéPole 141"/>
            <p:cNvSpPr txBox="1"/>
            <p:nvPr/>
          </p:nvSpPr>
          <p:spPr>
            <a:xfrm>
              <a:off x="1000100" y="1500174"/>
              <a:ext cx="719138" cy="369888"/>
            </a:xfrm>
            <a:prstGeom prst="rect">
              <a:avLst/>
            </a:prstGeom>
            <a:noFill/>
          </p:spPr>
          <p:txBody>
            <a:bodyPr wrap="none">
              <a:spAutoFit/>
            </a:bodyPr>
            <a:lstStyle/>
            <a:p>
              <a:pPr fontAlgn="auto">
                <a:spcBef>
                  <a:spcPts val="0"/>
                </a:spcBef>
                <a:spcAft>
                  <a:spcPts val="0"/>
                </a:spcAft>
                <a:defRPr/>
              </a:pPr>
              <a:r>
                <a:rPr lang="cs-CZ" dirty="0">
                  <a:solidFill>
                    <a:schemeClr val="bg1">
                      <a:lumMod val="50000"/>
                    </a:schemeClr>
                  </a:solidFill>
                  <a:latin typeface="+mn-lt"/>
                </a:rPr>
                <a:t>170m</a:t>
              </a:r>
            </a:p>
          </p:txBody>
        </p:sp>
        <p:sp>
          <p:nvSpPr>
            <p:cNvPr id="143" name="TextovéPole 142"/>
            <p:cNvSpPr txBox="1"/>
            <p:nvPr/>
          </p:nvSpPr>
          <p:spPr>
            <a:xfrm>
              <a:off x="1287438" y="2181212"/>
              <a:ext cx="720725" cy="368300"/>
            </a:xfrm>
            <a:prstGeom prst="rect">
              <a:avLst/>
            </a:prstGeom>
            <a:noFill/>
          </p:spPr>
          <p:txBody>
            <a:bodyPr wrap="none">
              <a:spAutoFit/>
            </a:bodyPr>
            <a:lstStyle/>
            <a:p>
              <a:pPr fontAlgn="auto">
                <a:spcBef>
                  <a:spcPts val="0"/>
                </a:spcBef>
                <a:spcAft>
                  <a:spcPts val="0"/>
                </a:spcAft>
                <a:defRPr/>
              </a:pPr>
              <a:r>
                <a:rPr lang="cs-CZ" dirty="0">
                  <a:solidFill>
                    <a:schemeClr val="bg1">
                      <a:lumMod val="50000"/>
                    </a:schemeClr>
                  </a:solidFill>
                  <a:latin typeface="+mn-lt"/>
                </a:rPr>
                <a:t>220m</a:t>
              </a:r>
            </a:p>
          </p:txBody>
        </p:sp>
        <p:sp>
          <p:nvSpPr>
            <p:cNvPr id="144" name="TextovéPole 143"/>
            <p:cNvSpPr txBox="1"/>
            <p:nvPr/>
          </p:nvSpPr>
          <p:spPr>
            <a:xfrm>
              <a:off x="730225" y="2844787"/>
              <a:ext cx="719138" cy="369887"/>
            </a:xfrm>
            <a:prstGeom prst="rect">
              <a:avLst/>
            </a:prstGeom>
            <a:noFill/>
          </p:spPr>
          <p:txBody>
            <a:bodyPr wrap="none">
              <a:spAutoFit/>
            </a:bodyPr>
            <a:lstStyle/>
            <a:p>
              <a:pPr fontAlgn="auto">
                <a:spcBef>
                  <a:spcPts val="0"/>
                </a:spcBef>
                <a:spcAft>
                  <a:spcPts val="0"/>
                </a:spcAft>
                <a:defRPr/>
              </a:pPr>
              <a:r>
                <a:rPr lang="cs-CZ" dirty="0">
                  <a:solidFill>
                    <a:schemeClr val="bg1">
                      <a:lumMod val="50000"/>
                    </a:schemeClr>
                  </a:solidFill>
                  <a:latin typeface="+mn-lt"/>
                </a:rPr>
                <a:t>180m</a:t>
              </a:r>
            </a:p>
          </p:txBody>
        </p:sp>
        <p:sp>
          <p:nvSpPr>
            <p:cNvPr id="145" name="TextovéPole 144"/>
            <p:cNvSpPr txBox="1"/>
            <p:nvPr/>
          </p:nvSpPr>
          <p:spPr>
            <a:xfrm>
              <a:off x="1360463" y="3657587"/>
              <a:ext cx="719137" cy="369887"/>
            </a:xfrm>
            <a:prstGeom prst="rect">
              <a:avLst/>
            </a:prstGeom>
            <a:noFill/>
          </p:spPr>
          <p:txBody>
            <a:bodyPr wrap="none">
              <a:spAutoFit/>
            </a:bodyPr>
            <a:lstStyle/>
            <a:p>
              <a:pPr fontAlgn="auto">
                <a:spcBef>
                  <a:spcPts val="0"/>
                </a:spcBef>
                <a:spcAft>
                  <a:spcPts val="0"/>
                </a:spcAft>
                <a:defRPr/>
              </a:pPr>
              <a:r>
                <a:rPr lang="cs-CZ" dirty="0">
                  <a:solidFill>
                    <a:schemeClr val="bg1">
                      <a:lumMod val="50000"/>
                    </a:schemeClr>
                  </a:solidFill>
                  <a:latin typeface="+mn-lt"/>
                </a:rPr>
                <a:t>250m</a:t>
              </a:r>
            </a:p>
          </p:txBody>
        </p:sp>
      </p:grpSp>
      <p:pic>
        <p:nvPicPr>
          <p:cNvPr id="88068" name="Picture 5" descr="D:\Dokumenty\škola\TUL\národka\4. ročník\LS\MX2M\obrázky\Upravené\Mates_uloha.JPG"/>
          <p:cNvPicPr>
            <a:picLocks noChangeAspect="1" noChangeArrowheads="1"/>
          </p:cNvPicPr>
          <p:nvPr/>
        </p:nvPicPr>
        <p:blipFill>
          <a:blip r:embed="rId2" cstate="print"/>
          <a:srcRect/>
          <a:stretch>
            <a:fillRect/>
          </a:stretch>
        </p:blipFill>
        <p:spPr bwMode="auto">
          <a:xfrm>
            <a:off x="628650" y="361950"/>
            <a:ext cx="1127125" cy="1400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Nadpis 1"/>
          <p:cNvSpPr>
            <a:spLocks noGrp="1"/>
          </p:cNvSpPr>
          <p:nvPr>
            <p:ph type="title"/>
          </p:nvPr>
        </p:nvSpPr>
        <p:spPr>
          <a:xfrm>
            <a:off x="457200" y="274638"/>
            <a:ext cx="8229600" cy="890587"/>
          </a:xfrm>
        </p:spPr>
        <p:txBody>
          <a:bodyPr/>
          <a:lstStyle/>
          <a:p>
            <a:pPr eaLnBrk="1" hangingPunct="1"/>
            <a:r>
              <a:rPr lang="cs-CZ" sz="3600" b="1" smtClean="0"/>
              <a:t>1. odhad</a:t>
            </a:r>
          </a:p>
        </p:txBody>
      </p:sp>
      <p:sp>
        <p:nvSpPr>
          <p:cNvPr id="89091" name="Zástupný symbol pro obsah 2"/>
          <p:cNvSpPr>
            <a:spLocks noGrp="1"/>
          </p:cNvSpPr>
          <p:nvPr>
            <p:ph idx="1"/>
          </p:nvPr>
        </p:nvSpPr>
        <p:spPr>
          <a:xfrm>
            <a:off x="531813" y="1238250"/>
            <a:ext cx="8229600" cy="4994275"/>
          </a:xfrm>
        </p:spPr>
        <p:txBody>
          <a:bodyPr/>
          <a:lstStyle/>
          <a:p>
            <a:pPr eaLnBrk="1" hangingPunct="1">
              <a:buFont typeface="Arial" charset="0"/>
              <a:buNone/>
            </a:pPr>
            <a:r>
              <a:rPr lang="cs-CZ" sz="2600" b="1" smtClean="0"/>
              <a:t>Podle čar zkuste odhadnout nejkratší cestu.</a:t>
            </a:r>
          </a:p>
        </p:txBody>
      </p:sp>
      <p:grpSp>
        <p:nvGrpSpPr>
          <p:cNvPr id="89092" name="Skupina 42"/>
          <p:cNvGrpSpPr>
            <a:grpSpLocks/>
          </p:cNvGrpSpPr>
          <p:nvPr/>
        </p:nvGrpSpPr>
        <p:grpSpPr bwMode="auto">
          <a:xfrm>
            <a:off x="373063" y="2662238"/>
            <a:ext cx="8405812" cy="3832225"/>
            <a:chOff x="373005" y="2662227"/>
            <a:chExt cx="8405812" cy="3832225"/>
          </a:xfrm>
        </p:grpSpPr>
        <p:cxnSp>
          <p:nvCxnSpPr>
            <p:cNvPr id="5" name="Přímá spojnice 4"/>
            <p:cNvCxnSpPr/>
            <p:nvPr/>
          </p:nvCxnSpPr>
          <p:spPr>
            <a:xfrm>
              <a:off x="830205" y="2916227"/>
              <a:ext cx="9350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Přímá spojnice 8"/>
            <p:cNvCxnSpPr/>
            <p:nvPr/>
          </p:nvCxnSpPr>
          <p:spPr>
            <a:xfrm flipH="1">
              <a:off x="685742" y="2916227"/>
              <a:ext cx="1079500" cy="9350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Přímá spojnice 10"/>
            <p:cNvCxnSpPr/>
            <p:nvPr/>
          </p:nvCxnSpPr>
          <p:spPr>
            <a:xfrm>
              <a:off x="685742" y="3851264"/>
              <a:ext cx="863600" cy="215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Přímá spojnice 12"/>
            <p:cNvCxnSpPr/>
            <p:nvPr/>
          </p:nvCxnSpPr>
          <p:spPr>
            <a:xfrm flipH="1">
              <a:off x="1225492" y="4067164"/>
              <a:ext cx="323850" cy="1368425"/>
            </a:xfrm>
            <a:prstGeom prst="line">
              <a:avLst/>
            </a:prstGeom>
          </p:spPr>
          <p:style>
            <a:lnRef idx="1">
              <a:schemeClr val="accent1"/>
            </a:lnRef>
            <a:fillRef idx="0">
              <a:schemeClr val="accent1"/>
            </a:fillRef>
            <a:effectRef idx="0">
              <a:schemeClr val="accent1"/>
            </a:effectRef>
            <a:fontRef idx="minor">
              <a:schemeClr val="tx1"/>
            </a:fontRef>
          </p:style>
        </p:cxnSp>
        <p:sp>
          <p:nvSpPr>
            <p:cNvPr id="89097" name="TextovéPole 13"/>
            <p:cNvSpPr txBox="1">
              <a:spLocks noChangeArrowheads="1"/>
            </p:cNvSpPr>
            <p:nvPr/>
          </p:nvSpPr>
          <p:spPr bwMode="auto">
            <a:xfrm>
              <a:off x="526992" y="2698739"/>
              <a:ext cx="317500" cy="369888"/>
            </a:xfrm>
            <a:prstGeom prst="rect">
              <a:avLst/>
            </a:prstGeom>
            <a:noFill/>
            <a:ln w="9525">
              <a:noFill/>
              <a:miter lim="800000"/>
              <a:headEnd/>
              <a:tailEnd/>
            </a:ln>
          </p:spPr>
          <p:txBody>
            <a:bodyPr wrap="none">
              <a:spAutoFit/>
            </a:bodyPr>
            <a:lstStyle/>
            <a:p>
              <a:r>
                <a:rPr lang="cs-CZ"/>
                <a:t>A</a:t>
              </a:r>
            </a:p>
          </p:txBody>
        </p:sp>
        <p:sp>
          <p:nvSpPr>
            <p:cNvPr id="89098" name="TextovéPole 14"/>
            <p:cNvSpPr txBox="1">
              <a:spLocks noChangeArrowheads="1"/>
            </p:cNvSpPr>
            <p:nvPr/>
          </p:nvSpPr>
          <p:spPr bwMode="auto">
            <a:xfrm>
              <a:off x="1835092" y="2730489"/>
              <a:ext cx="311150" cy="369888"/>
            </a:xfrm>
            <a:prstGeom prst="rect">
              <a:avLst/>
            </a:prstGeom>
            <a:noFill/>
            <a:ln w="9525">
              <a:noFill/>
              <a:miter lim="800000"/>
              <a:headEnd/>
              <a:tailEnd/>
            </a:ln>
          </p:spPr>
          <p:txBody>
            <a:bodyPr wrap="none">
              <a:spAutoFit/>
            </a:bodyPr>
            <a:lstStyle/>
            <a:p>
              <a:r>
                <a:rPr lang="cs-CZ"/>
                <a:t>B</a:t>
              </a:r>
            </a:p>
          </p:txBody>
        </p:sp>
        <p:sp>
          <p:nvSpPr>
            <p:cNvPr id="89099" name="TextovéPole 15"/>
            <p:cNvSpPr txBox="1">
              <a:spLocks noChangeArrowheads="1"/>
            </p:cNvSpPr>
            <p:nvPr/>
          </p:nvSpPr>
          <p:spPr bwMode="auto">
            <a:xfrm>
              <a:off x="373005" y="3641714"/>
              <a:ext cx="307975" cy="369888"/>
            </a:xfrm>
            <a:prstGeom prst="rect">
              <a:avLst/>
            </a:prstGeom>
            <a:noFill/>
            <a:ln w="9525">
              <a:noFill/>
              <a:miter lim="800000"/>
              <a:headEnd/>
              <a:tailEnd/>
            </a:ln>
          </p:spPr>
          <p:txBody>
            <a:bodyPr wrap="none">
              <a:spAutoFit/>
            </a:bodyPr>
            <a:lstStyle/>
            <a:p>
              <a:r>
                <a:rPr lang="cs-CZ"/>
                <a:t>C</a:t>
              </a:r>
            </a:p>
          </p:txBody>
        </p:sp>
        <p:sp>
          <p:nvSpPr>
            <p:cNvPr id="89100" name="TextovéPole 16"/>
            <p:cNvSpPr txBox="1">
              <a:spLocks noChangeArrowheads="1"/>
            </p:cNvSpPr>
            <p:nvPr/>
          </p:nvSpPr>
          <p:spPr bwMode="auto">
            <a:xfrm>
              <a:off x="1663642" y="3889364"/>
              <a:ext cx="327025" cy="368300"/>
            </a:xfrm>
            <a:prstGeom prst="rect">
              <a:avLst/>
            </a:prstGeom>
            <a:noFill/>
            <a:ln w="9525">
              <a:noFill/>
              <a:miter lim="800000"/>
              <a:headEnd/>
              <a:tailEnd/>
            </a:ln>
          </p:spPr>
          <p:txBody>
            <a:bodyPr wrap="none">
              <a:spAutoFit/>
            </a:bodyPr>
            <a:lstStyle/>
            <a:p>
              <a:r>
                <a:rPr lang="cs-CZ"/>
                <a:t>D</a:t>
              </a:r>
            </a:p>
          </p:txBody>
        </p:sp>
        <p:sp>
          <p:nvSpPr>
            <p:cNvPr id="89101" name="TextovéPole 17"/>
            <p:cNvSpPr txBox="1">
              <a:spLocks noChangeArrowheads="1"/>
            </p:cNvSpPr>
            <p:nvPr/>
          </p:nvSpPr>
          <p:spPr bwMode="auto">
            <a:xfrm>
              <a:off x="1117542" y="5475277"/>
              <a:ext cx="296863" cy="369887"/>
            </a:xfrm>
            <a:prstGeom prst="rect">
              <a:avLst/>
            </a:prstGeom>
            <a:noFill/>
            <a:ln w="9525">
              <a:noFill/>
              <a:miter lim="800000"/>
              <a:headEnd/>
              <a:tailEnd/>
            </a:ln>
          </p:spPr>
          <p:txBody>
            <a:bodyPr wrap="none">
              <a:spAutoFit/>
            </a:bodyPr>
            <a:lstStyle/>
            <a:p>
              <a:r>
                <a:rPr lang="cs-CZ"/>
                <a:t>E</a:t>
              </a:r>
            </a:p>
          </p:txBody>
        </p:sp>
        <p:cxnSp>
          <p:nvCxnSpPr>
            <p:cNvPr id="20" name="Přímá spojnice 19"/>
            <p:cNvCxnSpPr/>
            <p:nvPr/>
          </p:nvCxnSpPr>
          <p:spPr>
            <a:xfrm flipH="1">
              <a:off x="2917767" y="3100377"/>
              <a:ext cx="504825" cy="3905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Přímá spojnice 21"/>
            <p:cNvCxnSpPr/>
            <p:nvPr/>
          </p:nvCxnSpPr>
          <p:spPr>
            <a:xfrm>
              <a:off x="2917767" y="3490902"/>
              <a:ext cx="792163" cy="5826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Přímá spojnice 23"/>
            <p:cNvCxnSpPr/>
            <p:nvPr/>
          </p:nvCxnSpPr>
          <p:spPr>
            <a:xfrm flipH="1">
              <a:off x="2341505" y="4067164"/>
              <a:ext cx="1368425" cy="6842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Přímá spojnice 25"/>
            <p:cNvCxnSpPr/>
            <p:nvPr/>
          </p:nvCxnSpPr>
          <p:spPr>
            <a:xfrm>
              <a:off x="2341505" y="4751377"/>
              <a:ext cx="1944687" cy="9080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Přímá spojnice 27"/>
            <p:cNvCxnSpPr/>
            <p:nvPr/>
          </p:nvCxnSpPr>
          <p:spPr>
            <a:xfrm>
              <a:off x="4465580" y="3054339"/>
              <a:ext cx="792162" cy="573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Přímá spojnice 29"/>
            <p:cNvCxnSpPr/>
            <p:nvPr/>
          </p:nvCxnSpPr>
          <p:spPr>
            <a:xfrm flipH="1">
              <a:off x="4681480" y="3627427"/>
              <a:ext cx="576262" cy="768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Přímá spojnice 31"/>
            <p:cNvCxnSpPr/>
            <p:nvPr/>
          </p:nvCxnSpPr>
          <p:spPr>
            <a:xfrm>
              <a:off x="4681480" y="4395777"/>
              <a:ext cx="757237" cy="1039812"/>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Přímá spojnice 33"/>
            <p:cNvCxnSpPr/>
            <p:nvPr/>
          </p:nvCxnSpPr>
          <p:spPr>
            <a:xfrm>
              <a:off x="6086417" y="3032114"/>
              <a:ext cx="863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Přímá spojnice 43"/>
            <p:cNvCxnSpPr/>
            <p:nvPr/>
          </p:nvCxnSpPr>
          <p:spPr>
            <a:xfrm flipH="1">
              <a:off x="7670742" y="2967027"/>
              <a:ext cx="792163" cy="858837"/>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Přímá spojnice 45"/>
            <p:cNvCxnSpPr/>
            <p:nvPr/>
          </p:nvCxnSpPr>
          <p:spPr>
            <a:xfrm>
              <a:off x="7670742" y="3825864"/>
              <a:ext cx="792163" cy="45085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Přímá spojnice 49"/>
            <p:cNvCxnSpPr/>
            <p:nvPr/>
          </p:nvCxnSpPr>
          <p:spPr>
            <a:xfrm flipH="1">
              <a:off x="6373755" y="3032114"/>
              <a:ext cx="576262" cy="11080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Přímá spojnice 51"/>
            <p:cNvCxnSpPr/>
            <p:nvPr/>
          </p:nvCxnSpPr>
          <p:spPr>
            <a:xfrm>
              <a:off x="6373755" y="4140189"/>
              <a:ext cx="576262" cy="1704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Přímá spojnice 53"/>
            <p:cNvCxnSpPr/>
            <p:nvPr/>
          </p:nvCxnSpPr>
          <p:spPr>
            <a:xfrm flipH="1">
              <a:off x="7454842" y="4276714"/>
              <a:ext cx="1008063" cy="1951038"/>
            </a:xfrm>
            <a:prstGeom prst="line">
              <a:avLst/>
            </a:prstGeom>
          </p:spPr>
          <p:style>
            <a:lnRef idx="1">
              <a:schemeClr val="accent1"/>
            </a:lnRef>
            <a:fillRef idx="0">
              <a:schemeClr val="accent1"/>
            </a:fillRef>
            <a:effectRef idx="0">
              <a:schemeClr val="accent1"/>
            </a:effectRef>
            <a:fontRef idx="minor">
              <a:schemeClr val="tx1"/>
            </a:fontRef>
          </p:style>
        </p:cxnSp>
        <p:sp>
          <p:nvSpPr>
            <p:cNvPr id="89115" name="TextovéPole 55"/>
            <p:cNvSpPr txBox="1">
              <a:spLocks noChangeArrowheads="1"/>
            </p:cNvSpPr>
            <p:nvPr/>
          </p:nvSpPr>
          <p:spPr bwMode="auto">
            <a:xfrm>
              <a:off x="3406717" y="2870189"/>
              <a:ext cx="290513" cy="368300"/>
            </a:xfrm>
            <a:prstGeom prst="rect">
              <a:avLst/>
            </a:prstGeom>
            <a:noFill/>
            <a:ln w="9525">
              <a:noFill/>
              <a:miter lim="800000"/>
              <a:headEnd/>
              <a:tailEnd/>
            </a:ln>
          </p:spPr>
          <p:txBody>
            <a:bodyPr wrap="none">
              <a:spAutoFit/>
            </a:bodyPr>
            <a:lstStyle/>
            <a:p>
              <a:r>
                <a:rPr lang="cs-CZ"/>
                <a:t>F</a:t>
              </a:r>
            </a:p>
          </p:txBody>
        </p:sp>
        <p:sp>
          <p:nvSpPr>
            <p:cNvPr id="89116" name="TextovéPole 56"/>
            <p:cNvSpPr txBox="1">
              <a:spLocks noChangeArrowheads="1"/>
            </p:cNvSpPr>
            <p:nvPr/>
          </p:nvSpPr>
          <p:spPr bwMode="auto">
            <a:xfrm>
              <a:off x="2587567" y="3340089"/>
              <a:ext cx="330200" cy="369888"/>
            </a:xfrm>
            <a:prstGeom prst="rect">
              <a:avLst/>
            </a:prstGeom>
            <a:noFill/>
            <a:ln w="9525">
              <a:noFill/>
              <a:miter lim="800000"/>
              <a:headEnd/>
              <a:tailEnd/>
            </a:ln>
          </p:spPr>
          <p:txBody>
            <a:bodyPr wrap="none">
              <a:spAutoFit/>
            </a:bodyPr>
            <a:lstStyle/>
            <a:p>
              <a:r>
                <a:rPr lang="cs-CZ"/>
                <a:t>G</a:t>
              </a:r>
            </a:p>
          </p:txBody>
        </p:sp>
        <p:sp>
          <p:nvSpPr>
            <p:cNvPr id="89117" name="TextovéPole 57"/>
            <p:cNvSpPr txBox="1">
              <a:spLocks noChangeArrowheads="1"/>
            </p:cNvSpPr>
            <p:nvPr/>
          </p:nvSpPr>
          <p:spPr bwMode="auto">
            <a:xfrm>
              <a:off x="3709930" y="3948102"/>
              <a:ext cx="328612" cy="369887"/>
            </a:xfrm>
            <a:prstGeom prst="rect">
              <a:avLst/>
            </a:prstGeom>
            <a:noFill/>
            <a:ln w="9525">
              <a:noFill/>
              <a:miter lim="800000"/>
              <a:headEnd/>
              <a:tailEnd/>
            </a:ln>
          </p:spPr>
          <p:txBody>
            <a:bodyPr wrap="none">
              <a:spAutoFit/>
            </a:bodyPr>
            <a:lstStyle/>
            <a:p>
              <a:r>
                <a:rPr lang="cs-CZ"/>
                <a:t>H</a:t>
              </a:r>
            </a:p>
          </p:txBody>
        </p:sp>
        <p:sp>
          <p:nvSpPr>
            <p:cNvPr id="89118" name="TextovéPole 58"/>
            <p:cNvSpPr txBox="1">
              <a:spLocks noChangeArrowheads="1"/>
            </p:cNvSpPr>
            <p:nvPr/>
          </p:nvSpPr>
          <p:spPr bwMode="auto">
            <a:xfrm>
              <a:off x="2146242" y="4576752"/>
              <a:ext cx="241300" cy="369887"/>
            </a:xfrm>
            <a:prstGeom prst="rect">
              <a:avLst/>
            </a:prstGeom>
            <a:noFill/>
            <a:ln w="9525">
              <a:noFill/>
              <a:miter lim="800000"/>
              <a:headEnd/>
              <a:tailEnd/>
            </a:ln>
          </p:spPr>
          <p:txBody>
            <a:bodyPr wrap="none">
              <a:spAutoFit/>
            </a:bodyPr>
            <a:lstStyle/>
            <a:p>
              <a:r>
                <a:rPr lang="cs-CZ"/>
                <a:t>I</a:t>
              </a:r>
            </a:p>
          </p:txBody>
        </p:sp>
        <p:sp>
          <p:nvSpPr>
            <p:cNvPr id="89119" name="TextovéPole 59"/>
            <p:cNvSpPr txBox="1">
              <a:spLocks noChangeArrowheads="1"/>
            </p:cNvSpPr>
            <p:nvPr/>
          </p:nvSpPr>
          <p:spPr bwMode="auto">
            <a:xfrm>
              <a:off x="4275080" y="5481627"/>
              <a:ext cx="258762" cy="368300"/>
            </a:xfrm>
            <a:prstGeom prst="rect">
              <a:avLst/>
            </a:prstGeom>
            <a:noFill/>
            <a:ln w="9525">
              <a:noFill/>
              <a:miter lim="800000"/>
              <a:headEnd/>
              <a:tailEnd/>
            </a:ln>
          </p:spPr>
          <p:txBody>
            <a:bodyPr wrap="none">
              <a:spAutoFit/>
            </a:bodyPr>
            <a:lstStyle/>
            <a:p>
              <a:r>
                <a:rPr lang="cs-CZ"/>
                <a:t>J</a:t>
              </a:r>
            </a:p>
          </p:txBody>
        </p:sp>
        <p:sp>
          <p:nvSpPr>
            <p:cNvPr id="89120" name="TextovéPole 60"/>
            <p:cNvSpPr txBox="1">
              <a:spLocks noChangeArrowheads="1"/>
            </p:cNvSpPr>
            <p:nvPr/>
          </p:nvSpPr>
          <p:spPr bwMode="auto">
            <a:xfrm>
              <a:off x="4229042" y="2884477"/>
              <a:ext cx="304800" cy="368300"/>
            </a:xfrm>
            <a:prstGeom prst="rect">
              <a:avLst/>
            </a:prstGeom>
            <a:noFill/>
            <a:ln w="9525">
              <a:noFill/>
              <a:miter lim="800000"/>
              <a:headEnd/>
              <a:tailEnd/>
            </a:ln>
          </p:spPr>
          <p:txBody>
            <a:bodyPr wrap="none">
              <a:spAutoFit/>
            </a:bodyPr>
            <a:lstStyle/>
            <a:p>
              <a:r>
                <a:rPr lang="cs-CZ"/>
                <a:t>K</a:t>
              </a:r>
            </a:p>
          </p:txBody>
        </p:sp>
        <p:sp>
          <p:nvSpPr>
            <p:cNvPr id="89121" name="TextovéPole 61"/>
            <p:cNvSpPr txBox="1">
              <a:spLocks noChangeArrowheads="1"/>
            </p:cNvSpPr>
            <p:nvPr/>
          </p:nvSpPr>
          <p:spPr bwMode="auto">
            <a:xfrm>
              <a:off x="5321242" y="3476614"/>
              <a:ext cx="282575" cy="369888"/>
            </a:xfrm>
            <a:prstGeom prst="rect">
              <a:avLst/>
            </a:prstGeom>
            <a:noFill/>
            <a:ln w="9525">
              <a:noFill/>
              <a:miter lim="800000"/>
              <a:headEnd/>
              <a:tailEnd/>
            </a:ln>
          </p:spPr>
          <p:txBody>
            <a:bodyPr wrap="none">
              <a:spAutoFit/>
            </a:bodyPr>
            <a:lstStyle/>
            <a:p>
              <a:r>
                <a:rPr lang="cs-CZ"/>
                <a:t>L</a:t>
              </a:r>
            </a:p>
          </p:txBody>
        </p:sp>
        <p:sp>
          <p:nvSpPr>
            <p:cNvPr id="89122" name="TextovéPole 62"/>
            <p:cNvSpPr txBox="1">
              <a:spLocks noChangeArrowheads="1"/>
            </p:cNvSpPr>
            <p:nvPr/>
          </p:nvSpPr>
          <p:spPr bwMode="auto">
            <a:xfrm>
              <a:off x="4300480" y="4224327"/>
              <a:ext cx="381000" cy="369887"/>
            </a:xfrm>
            <a:prstGeom prst="rect">
              <a:avLst/>
            </a:prstGeom>
            <a:noFill/>
            <a:ln w="9525">
              <a:noFill/>
              <a:miter lim="800000"/>
              <a:headEnd/>
              <a:tailEnd/>
            </a:ln>
          </p:spPr>
          <p:txBody>
            <a:bodyPr wrap="none">
              <a:spAutoFit/>
            </a:bodyPr>
            <a:lstStyle/>
            <a:p>
              <a:r>
                <a:rPr lang="cs-CZ"/>
                <a:t>M</a:t>
              </a:r>
            </a:p>
          </p:txBody>
        </p:sp>
        <p:sp>
          <p:nvSpPr>
            <p:cNvPr id="89123" name="TextovéPole 63"/>
            <p:cNvSpPr txBox="1">
              <a:spLocks noChangeArrowheads="1"/>
            </p:cNvSpPr>
            <p:nvPr/>
          </p:nvSpPr>
          <p:spPr bwMode="auto">
            <a:xfrm>
              <a:off x="5462530" y="5308589"/>
              <a:ext cx="333375" cy="368300"/>
            </a:xfrm>
            <a:prstGeom prst="rect">
              <a:avLst/>
            </a:prstGeom>
            <a:noFill/>
            <a:ln w="9525">
              <a:noFill/>
              <a:miter lim="800000"/>
              <a:headEnd/>
              <a:tailEnd/>
            </a:ln>
          </p:spPr>
          <p:txBody>
            <a:bodyPr wrap="none">
              <a:spAutoFit/>
            </a:bodyPr>
            <a:lstStyle/>
            <a:p>
              <a:r>
                <a:rPr lang="cs-CZ"/>
                <a:t>N</a:t>
              </a:r>
            </a:p>
          </p:txBody>
        </p:sp>
        <p:sp>
          <p:nvSpPr>
            <p:cNvPr id="89124" name="TextovéPole 64"/>
            <p:cNvSpPr txBox="1">
              <a:spLocks noChangeArrowheads="1"/>
            </p:cNvSpPr>
            <p:nvPr/>
          </p:nvSpPr>
          <p:spPr bwMode="auto">
            <a:xfrm>
              <a:off x="5780030" y="2846377"/>
              <a:ext cx="336550" cy="369887"/>
            </a:xfrm>
            <a:prstGeom prst="rect">
              <a:avLst/>
            </a:prstGeom>
            <a:noFill/>
            <a:ln w="9525">
              <a:noFill/>
              <a:miter lim="800000"/>
              <a:headEnd/>
              <a:tailEnd/>
            </a:ln>
          </p:spPr>
          <p:txBody>
            <a:bodyPr wrap="none">
              <a:spAutoFit/>
            </a:bodyPr>
            <a:lstStyle/>
            <a:p>
              <a:r>
                <a:rPr lang="cs-CZ"/>
                <a:t>O</a:t>
              </a:r>
            </a:p>
          </p:txBody>
        </p:sp>
        <p:sp>
          <p:nvSpPr>
            <p:cNvPr id="89125" name="TextovéPole 65"/>
            <p:cNvSpPr txBox="1">
              <a:spLocks noChangeArrowheads="1"/>
            </p:cNvSpPr>
            <p:nvPr/>
          </p:nvSpPr>
          <p:spPr bwMode="auto">
            <a:xfrm>
              <a:off x="6950017" y="2846377"/>
              <a:ext cx="303213" cy="369887"/>
            </a:xfrm>
            <a:prstGeom prst="rect">
              <a:avLst/>
            </a:prstGeom>
            <a:noFill/>
            <a:ln w="9525">
              <a:noFill/>
              <a:miter lim="800000"/>
              <a:headEnd/>
              <a:tailEnd/>
            </a:ln>
          </p:spPr>
          <p:txBody>
            <a:bodyPr wrap="none">
              <a:spAutoFit/>
            </a:bodyPr>
            <a:lstStyle/>
            <a:p>
              <a:r>
                <a:rPr lang="cs-CZ"/>
                <a:t>P</a:t>
              </a:r>
            </a:p>
          </p:txBody>
        </p:sp>
        <p:sp>
          <p:nvSpPr>
            <p:cNvPr id="89126" name="TextovéPole 66"/>
            <p:cNvSpPr txBox="1">
              <a:spLocks noChangeArrowheads="1"/>
            </p:cNvSpPr>
            <p:nvPr/>
          </p:nvSpPr>
          <p:spPr bwMode="auto">
            <a:xfrm>
              <a:off x="6008630" y="3938577"/>
              <a:ext cx="309562" cy="369887"/>
            </a:xfrm>
            <a:prstGeom prst="rect">
              <a:avLst/>
            </a:prstGeom>
            <a:noFill/>
            <a:ln w="9525">
              <a:noFill/>
              <a:miter lim="800000"/>
              <a:headEnd/>
              <a:tailEnd/>
            </a:ln>
          </p:spPr>
          <p:txBody>
            <a:bodyPr wrap="none">
              <a:spAutoFit/>
            </a:bodyPr>
            <a:lstStyle/>
            <a:p>
              <a:r>
                <a:rPr lang="cs-CZ"/>
                <a:t>R</a:t>
              </a:r>
            </a:p>
          </p:txBody>
        </p:sp>
        <p:sp>
          <p:nvSpPr>
            <p:cNvPr id="89127" name="TextovéPole 67"/>
            <p:cNvSpPr txBox="1">
              <a:spLocks noChangeArrowheads="1"/>
            </p:cNvSpPr>
            <p:nvPr/>
          </p:nvSpPr>
          <p:spPr bwMode="auto">
            <a:xfrm>
              <a:off x="6656330" y="5754677"/>
              <a:ext cx="290512" cy="369887"/>
            </a:xfrm>
            <a:prstGeom prst="rect">
              <a:avLst/>
            </a:prstGeom>
            <a:noFill/>
            <a:ln w="9525">
              <a:noFill/>
              <a:miter lim="800000"/>
              <a:headEnd/>
              <a:tailEnd/>
            </a:ln>
          </p:spPr>
          <p:txBody>
            <a:bodyPr wrap="none">
              <a:spAutoFit/>
            </a:bodyPr>
            <a:lstStyle/>
            <a:p>
              <a:r>
                <a:rPr lang="cs-CZ"/>
                <a:t>S</a:t>
              </a:r>
            </a:p>
          </p:txBody>
        </p:sp>
        <p:sp>
          <p:nvSpPr>
            <p:cNvPr id="89128" name="TextovéPole 68"/>
            <p:cNvSpPr txBox="1">
              <a:spLocks noChangeArrowheads="1"/>
            </p:cNvSpPr>
            <p:nvPr/>
          </p:nvSpPr>
          <p:spPr bwMode="auto">
            <a:xfrm>
              <a:off x="8385117" y="2662227"/>
              <a:ext cx="296863" cy="369887"/>
            </a:xfrm>
            <a:prstGeom prst="rect">
              <a:avLst/>
            </a:prstGeom>
            <a:noFill/>
            <a:ln w="9525">
              <a:noFill/>
              <a:miter lim="800000"/>
              <a:headEnd/>
              <a:tailEnd/>
            </a:ln>
          </p:spPr>
          <p:txBody>
            <a:bodyPr wrap="none">
              <a:spAutoFit/>
            </a:bodyPr>
            <a:lstStyle/>
            <a:p>
              <a:r>
                <a:rPr lang="cs-CZ"/>
                <a:t>T</a:t>
              </a:r>
            </a:p>
          </p:txBody>
        </p:sp>
        <p:sp>
          <p:nvSpPr>
            <p:cNvPr id="89129" name="TextovéPole 69"/>
            <p:cNvSpPr txBox="1">
              <a:spLocks noChangeArrowheads="1"/>
            </p:cNvSpPr>
            <p:nvPr/>
          </p:nvSpPr>
          <p:spPr bwMode="auto">
            <a:xfrm>
              <a:off x="7370705" y="3621077"/>
              <a:ext cx="333375" cy="369887"/>
            </a:xfrm>
            <a:prstGeom prst="rect">
              <a:avLst/>
            </a:prstGeom>
            <a:noFill/>
            <a:ln w="9525">
              <a:noFill/>
              <a:miter lim="800000"/>
              <a:headEnd/>
              <a:tailEnd/>
            </a:ln>
          </p:spPr>
          <p:txBody>
            <a:bodyPr wrap="none">
              <a:spAutoFit/>
            </a:bodyPr>
            <a:lstStyle/>
            <a:p>
              <a:r>
                <a:rPr lang="cs-CZ"/>
                <a:t>U</a:t>
              </a:r>
            </a:p>
          </p:txBody>
        </p:sp>
        <p:sp>
          <p:nvSpPr>
            <p:cNvPr id="89130" name="TextovéPole 70"/>
            <p:cNvSpPr txBox="1">
              <a:spLocks noChangeArrowheads="1"/>
            </p:cNvSpPr>
            <p:nvPr/>
          </p:nvSpPr>
          <p:spPr bwMode="auto">
            <a:xfrm>
              <a:off x="8462905" y="4067164"/>
              <a:ext cx="315912" cy="369888"/>
            </a:xfrm>
            <a:prstGeom prst="rect">
              <a:avLst/>
            </a:prstGeom>
            <a:noFill/>
            <a:ln w="9525">
              <a:noFill/>
              <a:miter lim="800000"/>
              <a:headEnd/>
              <a:tailEnd/>
            </a:ln>
          </p:spPr>
          <p:txBody>
            <a:bodyPr wrap="none">
              <a:spAutoFit/>
            </a:bodyPr>
            <a:lstStyle/>
            <a:p>
              <a:r>
                <a:rPr lang="cs-CZ"/>
                <a:t>V</a:t>
              </a:r>
            </a:p>
          </p:txBody>
        </p:sp>
        <p:sp>
          <p:nvSpPr>
            <p:cNvPr id="89131" name="TextovéPole 71"/>
            <p:cNvSpPr txBox="1">
              <a:spLocks noChangeArrowheads="1"/>
            </p:cNvSpPr>
            <p:nvPr/>
          </p:nvSpPr>
          <p:spPr bwMode="auto">
            <a:xfrm>
              <a:off x="7508817" y="6124564"/>
              <a:ext cx="388938" cy="369888"/>
            </a:xfrm>
            <a:prstGeom prst="rect">
              <a:avLst/>
            </a:prstGeom>
            <a:noFill/>
            <a:ln w="9525">
              <a:noFill/>
              <a:miter lim="800000"/>
              <a:headEnd/>
              <a:tailEnd/>
            </a:ln>
          </p:spPr>
          <p:txBody>
            <a:bodyPr wrap="none">
              <a:spAutoFit/>
            </a:bodyPr>
            <a:lstStyle/>
            <a:p>
              <a:r>
                <a:rPr lang="cs-CZ"/>
                <a:t>W</a:t>
              </a:r>
            </a:p>
          </p:txBody>
        </p:sp>
      </p:gr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Nadpis 1"/>
          <p:cNvSpPr>
            <a:spLocks noGrp="1"/>
          </p:cNvSpPr>
          <p:nvPr>
            <p:ph type="title"/>
          </p:nvPr>
        </p:nvSpPr>
        <p:spPr>
          <a:xfrm>
            <a:off x="457200" y="274638"/>
            <a:ext cx="8229600" cy="744537"/>
          </a:xfrm>
        </p:spPr>
        <p:txBody>
          <a:bodyPr/>
          <a:lstStyle/>
          <a:p>
            <a:pPr eaLnBrk="1" hangingPunct="1"/>
            <a:r>
              <a:rPr lang="cs-CZ" sz="3600" b="1" smtClean="0"/>
              <a:t>2. graficky</a:t>
            </a:r>
          </a:p>
        </p:txBody>
      </p:sp>
      <p:sp>
        <p:nvSpPr>
          <p:cNvPr id="90115" name="Zástupný symbol pro obsah 2"/>
          <p:cNvSpPr>
            <a:spLocks noGrp="1"/>
          </p:cNvSpPr>
          <p:nvPr>
            <p:ph idx="1"/>
          </p:nvPr>
        </p:nvSpPr>
        <p:spPr>
          <a:xfrm>
            <a:off x="482600" y="1128713"/>
            <a:ext cx="8229600" cy="5513387"/>
          </a:xfrm>
        </p:spPr>
        <p:txBody>
          <a:bodyPr/>
          <a:lstStyle/>
          <a:p>
            <a:pPr marL="0" indent="0" eaLnBrk="1" hangingPunct="1">
              <a:buFont typeface="Wingdings 2" pitchFamily="18" charset="2"/>
              <a:buNone/>
            </a:pPr>
            <a:r>
              <a:rPr lang="cs-CZ" sz="2400" smtClean="0"/>
              <a:t>   </a:t>
            </a:r>
          </a:p>
          <a:p>
            <a:pPr marL="0" indent="0" eaLnBrk="1" hangingPunct="1">
              <a:buFont typeface="Wingdings 2" pitchFamily="18" charset="2"/>
              <a:buNone/>
            </a:pPr>
            <a:r>
              <a:rPr lang="cs-CZ" sz="2400" smtClean="0"/>
              <a:t>   A           B              C            D                 E</a:t>
            </a:r>
          </a:p>
          <a:p>
            <a:pPr marL="0" indent="0" eaLnBrk="1" hangingPunct="1">
              <a:buFont typeface="Wingdings 2" pitchFamily="18" charset="2"/>
              <a:buNone/>
            </a:pPr>
            <a:r>
              <a:rPr lang="cs-CZ" smtClean="0"/>
              <a:t>  </a:t>
            </a:r>
          </a:p>
          <a:p>
            <a:pPr marL="0" indent="0" eaLnBrk="1" hangingPunct="1">
              <a:buFont typeface="Wingdings 2" pitchFamily="18" charset="2"/>
              <a:buNone/>
            </a:pPr>
            <a:r>
              <a:rPr lang="cs-CZ" sz="1600" smtClean="0"/>
              <a:t>    </a:t>
            </a:r>
            <a:r>
              <a:rPr lang="cs-CZ" sz="2400" smtClean="0"/>
              <a:t>F        G           H                     I                              J</a:t>
            </a:r>
          </a:p>
          <a:p>
            <a:pPr marL="0" indent="0" eaLnBrk="1" hangingPunct="1">
              <a:buFont typeface="Wingdings 2" pitchFamily="18" charset="2"/>
              <a:buNone/>
            </a:pPr>
            <a:endParaRPr lang="cs-CZ" sz="2400" smtClean="0"/>
          </a:p>
          <a:p>
            <a:pPr marL="0" indent="0" eaLnBrk="1" hangingPunct="1">
              <a:buFont typeface="Wingdings 2" pitchFamily="18" charset="2"/>
              <a:buNone/>
            </a:pPr>
            <a:r>
              <a:rPr lang="cs-CZ" sz="2400" smtClean="0"/>
              <a:t>   K            L            M                   N</a:t>
            </a:r>
          </a:p>
          <a:p>
            <a:pPr marL="0" indent="0" eaLnBrk="1" hangingPunct="1">
              <a:buFont typeface="Wingdings 2" pitchFamily="18" charset="2"/>
              <a:buNone/>
            </a:pPr>
            <a:endParaRPr lang="cs-CZ" sz="2400" smtClean="0"/>
          </a:p>
          <a:p>
            <a:pPr marL="0" indent="0" eaLnBrk="1" hangingPunct="1">
              <a:buFont typeface="Wingdings 2" pitchFamily="18" charset="2"/>
              <a:buNone/>
            </a:pPr>
            <a:r>
              <a:rPr lang="cs-CZ" sz="2400" smtClean="0"/>
              <a:t>   O         P                 R                       S</a:t>
            </a:r>
          </a:p>
          <a:p>
            <a:pPr marL="0" indent="0" eaLnBrk="1" hangingPunct="1">
              <a:buFont typeface="Wingdings 2" pitchFamily="18" charset="2"/>
              <a:buNone/>
            </a:pPr>
            <a:endParaRPr lang="cs-CZ" sz="2400" smtClean="0"/>
          </a:p>
          <a:p>
            <a:pPr marL="0" indent="0" eaLnBrk="1" hangingPunct="1">
              <a:buFont typeface="Wingdings 2" pitchFamily="18" charset="2"/>
              <a:buNone/>
            </a:pPr>
            <a:r>
              <a:rPr lang="cs-CZ" sz="2000" smtClean="0"/>
              <a:t>    </a:t>
            </a:r>
            <a:r>
              <a:rPr lang="cs-CZ" sz="2400" smtClean="0"/>
              <a:t>T              U           V                              W</a:t>
            </a:r>
          </a:p>
          <a:p>
            <a:pPr marL="0" indent="0" eaLnBrk="1" hangingPunct="1">
              <a:buFont typeface="Wingdings 2" pitchFamily="18" charset="2"/>
              <a:buNone/>
            </a:pPr>
            <a:endParaRPr lang="cs-CZ" sz="2400" b="1" smtClean="0"/>
          </a:p>
          <a:p>
            <a:pPr marL="0" indent="0" eaLnBrk="1" hangingPunct="1">
              <a:buFont typeface="Wingdings 2" pitchFamily="18" charset="2"/>
              <a:buNone/>
            </a:pPr>
            <a:r>
              <a:rPr lang="cs-CZ" sz="2600" b="1" smtClean="0"/>
              <a:t>Odpověď: </a:t>
            </a:r>
            <a:r>
              <a:rPr lang="cs-CZ" sz="2600" smtClean="0"/>
              <a:t>Nejkratší je cesta KLMN.</a:t>
            </a:r>
          </a:p>
        </p:txBody>
      </p:sp>
      <p:grpSp>
        <p:nvGrpSpPr>
          <p:cNvPr id="90116" name="Skupina 31"/>
          <p:cNvGrpSpPr>
            <a:grpSpLocks/>
          </p:cNvGrpSpPr>
          <p:nvPr/>
        </p:nvGrpSpPr>
        <p:grpSpPr bwMode="auto">
          <a:xfrm>
            <a:off x="827088" y="1274763"/>
            <a:ext cx="5329237" cy="3960812"/>
            <a:chOff x="827088" y="1731994"/>
            <a:chExt cx="5329237" cy="3960812"/>
          </a:xfrm>
        </p:grpSpPr>
        <p:cxnSp>
          <p:nvCxnSpPr>
            <p:cNvPr id="5" name="Přímá spojnice 4"/>
            <p:cNvCxnSpPr/>
            <p:nvPr/>
          </p:nvCxnSpPr>
          <p:spPr>
            <a:xfrm>
              <a:off x="827088" y="1876456"/>
              <a:ext cx="43926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Přímá spojnice 11"/>
            <p:cNvCxnSpPr/>
            <p:nvPr/>
          </p:nvCxnSpPr>
          <p:spPr>
            <a:xfrm flipV="1">
              <a:off x="1763713" y="1731994"/>
              <a:ext cx="0" cy="2889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Přímá spojnice 16"/>
            <p:cNvCxnSpPr/>
            <p:nvPr/>
          </p:nvCxnSpPr>
          <p:spPr>
            <a:xfrm>
              <a:off x="2916238" y="1731994"/>
              <a:ext cx="0" cy="2889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Přímá spojnice 19"/>
            <p:cNvCxnSpPr/>
            <p:nvPr/>
          </p:nvCxnSpPr>
          <p:spPr>
            <a:xfrm>
              <a:off x="3851275" y="1731994"/>
              <a:ext cx="0" cy="2889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Přímá spojnice 22"/>
            <p:cNvCxnSpPr/>
            <p:nvPr/>
          </p:nvCxnSpPr>
          <p:spPr>
            <a:xfrm>
              <a:off x="5219700" y="1731994"/>
              <a:ext cx="0" cy="2889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Přímá spojnice 26"/>
            <p:cNvCxnSpPr/>
            <p:nvPr/>
          </p:nvCxnSpPr>
          <p:spPr>
            <a:xfrm>
              <a:off x="827088" y="1731994"/>
              <a:ext cx="0" cy="288925"/>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Přímá spojnice 30"/>
            <p:cNvCxnSpPr/>
            <p:nvPr/>
          </p:nvCxnSpPr>
          <p:spPr>
            <a:xfrm>
              <a:off x="827088" y="2935319"/>
              <a:ext cx="53292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Přímá spojnice 32"/>
            <p:cNvCxnSpPr/>
            <p:nvPr/>
          </p:nvCxnSpPr>
          <p:spPr>
            <a:xfrm>
              <a:off x="827088" y="2795619"/>
              <a:ext cx="0" cy="28733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Přímá spojnice 35"/>
            <p:cNvCxnSpPr/>
            <p:nvPr/>
          </p:nvCxnSpPr>
          <p:spPr>
            <a:xfrm>
              <a:off x="1476375" y="2795619"/>
              <a:ext cx="0" cy="287337"/>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Přímá spojnice 38"/>
            <p:cNvCxnSpPr/>
            <p:nvPr/>
          </p:nvCxnSpPr>
          <p:spPr>
            <a:xfrm>
              <a:off x="2411413" y="2795619"/>
              <a:ext cx="0" cy="287337"/>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Přímá spojnice 45"/>
            <p:cNvCxnSpPr/>
            <p:nvPr/>
          </p:nvCxnSpPr>
          <p:spPr>
            <a:xfrm>
              <a:off x="3995738" y="2795619"/>
              <a:ext cx="0" cy="287337"/>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Přímá spojnice 48"/>
            <p:cNvCxnSpPr/>
            <p:nvPr/>
          </p:nvCxnSpPr>
          <p:spPr>
            <a:xfrm>
              <a:off x="6156325" y="2790856"/>
              <a:ext cx="0" cy="288925"/>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Přímá spojnice 52"/>
            <p:cNvCxnSpPr/>
            <p:nvPr/>
          </p:nvCxnSpPr>
          <p:spPr>
            <a:xfrm>
              <a:off x="827088" y="3854481"/>
              <a:ext cx="3529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Přímá spojnice 54"/>
            <p:cNvCxnSpPr/>
            <p:nvPr/>
          </p:nvCxnSpPr>
          <p:spPr>
            <a:xfrm>
              <a:off x="830263" y="3676681"/>
              <a:ext cx="0" cy="288925"/>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Přímá spojnice 58"/>
            <p:cNvCxnSpPr/>
            <p:nvPr/>
          </p:nvCxnSpPr>
          <p:spPr>
            <a:xfrm>
              <a:off x="827088" y="4684744"/>
              <a:ext cx="38893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Přímá spojnice 62"/>
            <p:cNvCxnSpPr/>
            <p:nvPr/>
          </p:nvCxnSpPr>
          <p:spPr>
            <a:xfrm>
              <a:off x="827088" y="4540281"/>
              <a:ext cx="0" cy="288925"/>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Přímá spojnice 64"/>
            <p:cNvCxnSpPr/>
            <p:nvPr/>
          </p:nvCxnSpPr>
          <p:spPr>
            <a:xfrm>
              <a:off x="830263" y="5548344"/>
              <a:ext cx="4318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Přímá spojnice 66"/>
            <p:cNvCxnSpPr/>
            <p:nvPr/>
          </p:nvCxnSpPr>
          <p:spPr>
            <a:xfrm>
              <a:off x="827088" y="5405469"/>
              <a:ext cx="0" cy="287337"/>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Přímá spojnice 68"/>
            <p:cNvCxnSpPr/>
            <p:nvPr/>
          </p:nvCxnSpPr>
          <p:spPr>
            <a:xfrm>
              <a:off x="1763713" y="3676681"/>
              <a:ext cx="0" cy="288925"/>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Přímá spojnice 73"/>
            <p:cNvCxnSpPr/>
            <p:nvPr/>
          </p:nvCxnSpPr>
          <p:spPr>
            <a:xfrm>
              <a:off x="2771775" y="3676681"/>
              <a:ext cx="0" cy="288925"/>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Přímá spojnice 80"/>
            <p:cNvCxnSpPr/>
            <p:nvPr/>
          </p:nvCxnSpPr>
          <p:spPr>
            <a:xfrm>
              <a:off x="4356100" y="3676681"/>
              <a:ext cx="0" cy="288925"/>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Přímá spojnice 93"/>
            <p:cNvCxnSpPr/>
            <p:nvPr/>
          </p:nvCxnSpPr>
          <p:spPr>
            <a:xfrm>
              <a:off x="1619250" y="4540281"/>
              <a:ext cx="0" cy="2889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Přímá spojnice 103"/>
            <p:cNvCxnSpPr/>
            <p:nvPr/>
          </p:nvCxnSpPr>
          <p:spPr>
            <a:xfrm>
              <a:off x="2916238" y="4540281"/>
              <a:ext cx="0" cy="2889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Přímá spojnice 106"/>
            <p:cNvCxnSpPr/>
            <p:nvPr/>
          </p:nvCxnSpPr>
          <p:spPr>
            <a:xfrm>
              <a:off x="4716463" y="4540281"/>
              <a:ext cx="0" cy="2889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Přímá spojnice 109"/>
            <p:cNvCxnSpPr/>
            <p:nvPr/>
          </p:nvCxnSpPr>
          <p:spPr>
            <a:xfrm>
              <a:off x="1979613" y="5405469"/>
              <a:ext cx="0" cy="2873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Přímá spojnice 112"/>
            <p:cNvCxnSpPr/>
            <p:nvPr/>
          </p:nvCxnSpPr>
          <p:spPr>
            <a:xfrm>
              <a:off x="2916238" y="5405469"/>
              <a:ext cx="0" cy="2873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Přímá spojnice 115"/>
            <p:cNvCxnSpPr/>
            <p:nvPr/>
          </p:nvCxnSpPr>
          <p:spPr>
            <a:xfrm>
              <a:off x="5148263" y="5405469"/>
              <a:ext cx="0" cy="287337"/>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11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Nadpis 1"/>
          <p:cNvSpPr>
            <a:spLocks noGrp="1"/>
          </p:cNvSpPr>
          <p:nvPr>
            <p:ph type="title"/>
          </p:nvPr>
        </p:nvSpPr>
        <p:spPr>
          <a:xfrm>
            <a:off x="457200" y="274638"/>
            <a:ext cx="8229600" cy="671512"/>
          </a:xfrm>
        </p:spPr>
        <p:txBody>
          <a:bodyPr/>
          <a:lstStyle/>
          <a:p>
            <a:pPr eaLnBrk="1" hangingPunct="1"/>
            <a:r>
              <a:rPr lang="cs-CZ" sz="3600" b="1" smtClean="0"/>
              <a:t>3. početně</a:t>
            </a:r>
          </a:p>
        </p:txBody>
      </p:sp>
      <p:sp>
        <p:nvSpPr>
          <p:cNvPr id="3" name="Zástupný symbol pro obsah 2"/>
          <p:cNvSpPr>
            <a:spLocks noGrp="1"/>
          </p:cNvSpPr>
          <p:nvPr>
            <p:ph idx="1"/>
          </p:nvPr>
        </p:nvSpPr>
        <p:spPr>
          <a:xfrm>
            <a:off x="487363" y="1055688"/>
            <a:ext cx="8229600" cy="5033962"/>
          </a:xfrm>
        </p:spPr>
        <p:txBody>
          <a:bodyPr>
            <a:normAutofit/>
          </a:bodyPr>
          <a:lstStyle/>
          <a:p>
            <a:pPr marL="274320" indent="-274320" eaLnBrk="1" fontAlgn="auto" hangingPunct="1">
              <a:spcBef>
                <a:spcPts val="580"/>
              </a:spcBef>
              <a:spcAft>
                <a:spcPts val="0"/>
              </a:spcAft>
              <a:buFont typeface="Arial" charset="0"/>
              <a:buNone/>
              <a:defRPr/>
            </a:pPr>
            <a:r>
              <a:rPr lang="cs-CZ" sz="2600" dirty="0" err="1" smtClean="0"/>
              <a:t>ABCDE</a:t>
            </a:r>
            <a:r>
              <a:rPr lang="cs-CZ" sz="2600" dirty="0" smtClean="0"/>
              <a:t>  = 170 m + 220 m + 180 m + 250 m = </a:t>
            </a:r>
            <a:r>
              <a:rPr lang="cs-CZ" sz="2600" b="1" dirty="0" smtClean="0"/>
              <a:t>820 m</a:t>
            </a:r>
          </a:p>
          <a:p>
            <a:pPr marL="274320" indent="-274320" eaLnBrk="1" fontAlgn="auto" hangingPunct="1">
              <a:spcBef>
                <a:spcPts val="580"/>
              </a:spcBef>
              <a:spcAft>
                <a:spcPts val="0"/>
              </a:spcAft>
              <a:buFont typeface="Arial" charset="0"/>
              <a:buNone/>
              <a:defRPr/>
            </a:pPr>
            <a:r>
              <a:rPr lang="cs-CZ" sz="2600" dirty="0" smtClean="0"/>
              <a:t>FGHIJ = 120 m + 180 m + 290 m + 400 m = </a:t>
            </a:r>
            <a:r>
              <a:rPr lang="cs-CZ" sz="2600" b="1" dirty="0" smtClean="0"/>
              <a:t>990 m</a:t>
            </a:r>
            <a:r>
              <a:rPr lang="cs-CZ" sz="2600" dirty="0" smtClean="0"/>
              <a:t> </a:t>
            </a:r>
          </a:p>
          <a:p>
            <a:pPr marL="274320" indent="-274320" eaLnBrk="1" fontAlgn="auto" hangingPunct="1">
              <a:spcBef>
                <a:spcPts val="580"/>
              </a:spcBef>
              <a:spcAft>
                <a:spcPts val="0"/>
              </a:spcAft>
              <a:buFont typeface="Arial" charset="0"/>
              <a:buNone/>
              <a:defRPr/>
            </a:pPr>
            <a:r>
              <a:rPr lang="cs-CZ" sz="2600" dirty="0" smtClean="0"/>
              <a:t>KLMN = 180 m + 190 m + 290 m = </a:t>
            </a:r>
            <a:r>
              <a:rPr lang="cs-CZ" sz="2600" b="1" dirty="0" smtClean="0"/>
              <a:t>660 m</a:t>
            </a:r>
            <a:r>
              <a:rPr lang="cs-CZ" sz="2600" dirty="0" smtClean="0"/>
              <a:t> </a:t>
            </a:r>
          </a:p>
          <a:p>
            <a:pPr marL="274320" indent="-274320" eaLnBrk="1" fontAlgn="auto" hangingPunct="1">
              <a:spcBef>
                <a:spcPts val="580"/>
              </a:spcBef>
              <a:spcAft>
                <a:spcPts val="0"/>
              </a:spcAft>
              <a:buFont typeface="Arial" charset="0"/>
              <a:buNone/>
              <a:defRPr/>
            </a:pPr>
            <a:r>
              <a:rPr lang="cs-CZ" sz="2600" dirty="0" err="1" smtClean="0"/>
              <a:t>OPRS</a:t>
            </a:r>
            <a:r>
              <a:rPr lang="cs-CZ" sz="2600" dirty="0" smtClean="0"/>
              <a:t>  = 160 m + 230 m + 330 m = </a:t>
            </a:r>
            <a:r>
              <a:rPr lang="cs-CZ" sz="2600" b="1" dirty="0" smtClean="0"/>
              <a:t>720 m </a:t>
            </a:r>
          </a:p>
          <a:p>
            <a:pPr marL="274320" indent="-274320" eaLnBrk="1" fontAlgn="auto" hangingPunct="1">
              <a:spcBef>
                <a:spcPts val="580"/>
              </a:spcBef>
              <a:spcAft>
                <a:spcPts val="0"/>
              </a:spcAft>
              <a:buFont typeface="Arial" charset="0"/>
              <a:buNone/>
              <a:defRPr/>
            </a:pPr>
            <a:r>
              <a:rPr lang="cs-CZ" sz="2600" dirty="0" smtClean="0"/>
              <a:t>TUVW = 220 m + 170 m + 410 m = </a:t>
            </a:r>
            <a:r>
              <a:rPr lang="cs-CZ" sz="2600" b="1" dirty="0" smtClean="0"/>
              <a:t>800 m </a:t>
            </a:r>
          </a:p>
          <a:p>
            <a:pPr marL="274320" indent="-274320" eaLnBrk="1" fontAlgn="auto" hangingPunct="1">
              <a:spcBef>
                <a:spcPts val="580"/>
              </a:spcBef>
              <a:spcAft>
                <a:spcPts val="0"/>
              </a:spcAft>
              <a:buFont typeface="Wingdings 2"/>
              <a:buChar char=""/>
              <a:defRPr/>
            </a:pPr>
            <a:endParaRPr lang="cs-CZ" sz="2600" b="1" dirty="0"/>
          </a:p>
          <a:p>
            <a:pPr marL="0" indent="0" eaLnBrk="1" fontAlgn="auto" hangingPunct="1">
              <a:spcBef>
                <a:spcPts val="580"/>
              </a:spcBef>
              <a:spcAft>
                <a:spcPts val="0"/>
              </a:spcAft>
              <a:buFont typeface="Wingdings 2"/>
              <a:buNone/>
              <a:defRPr/>
            </a:pPr>
            <a:r>
              <a:rPr lang="cs-CZ" sz="2600" b="1" dirty="0" smtClean="0"/>
              <a:t>Odpověď: </a:t>
            </a:r>
            <a:r>
              <a:rPr lang="cs-CZ" sz="2600" dirty="0" smtClean="0"/>
              <a:t>Nejkratší je cesta KLMN.</a:t>
            </a:r>
            <a:endParaRPr lang="cs-CZ" sz="2600" b="1" dirty="0"/>
          </a:p>
        </p:txBody>
      </p:sp>
      <p:cxnSp>
        <p:nvCxnSpPr>
          <p:cNvPr id="5" name="Přímá spojovací čára 4"/>
          <p:cNvCxnSpPr/>
          <p:nvPr/>
        </p:nvCxnSpPr>
        <p:spPr>
          <a:xfrm rot="5400000">
            <a:off x="341313" y="1306513"/>
            <a:ext cx="357187"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Přímá spojovací čára 6"/>
          <p:cNvCxnSpPr/>
          <p:nvPr/>
        </p:nvCxnSpPr>
        <p:spPr>
          <a:xfrm rot="5400000">
            <a:off x="1362075" y="1306513"/>
            <a:ext cx="357187"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Přímá spojovací čára 7"/>
          <p:cNvCxnSpPr/>
          <p:nvPr/>
        </p:nvCxnSpPr>
        <p:spPr>
          <a:xfrm rot="5400000">
            <a:off x="341313" y="1781175"/>
            <a:ext cx="357188"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Přímá spojovací čára 8"/>
          <p:cNvCxnSpPr/>
          <p:nvPr/>
        </p:nvCxnSpPr>
        <p:spPr>
          <a:xfrm rot="5400000">
            <a:off x="1179513" y="1781175"/>
            <a:ext cx="357188"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Přímá spojovací čára 9"/>
          <p:cNvCxnSpPr/>
          <p:nvPr/>
        </p:nvCxnSpPr>
        <p:spPr>
          <a:xfrm rot="5400000">
            <a:off x="1217613" y="2219325"/>
            <a:ext cx="357188"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Přímá spojovací čára 10"/>
          <p:cNvCxnSpPr/>
          <p:nvPr/>
        </p:nvCxnSpPr>
        <p:spPr>
          <a:xfrm rot="5400000">
            <a:off x="1143000" y="2693988"/>
            <a:ext cx="357187"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Přímá spojovací čára 11"/>
          <p:cNvCxnSpPr/>
          <p:nvPr/>
        </p:nvCxnSpPr>
        <p:spPr>
          <a:xfrm rot="5400000">
            <a:off x="1252538" y="3176588"/>
            <a:ext cx="357187"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Přímá spojovací čára 12"/>
          <p:cNvCxnSpPr/>
          <p:nvPr/>
        </p:nvCxnSpPr>
        <p:spPr>
          <a:xfrm rot="5400000">
            <a:off x="352425" y="2219325"/>
            <a:ext cx="35718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Přímá spojovací čára 13"/>
          <p:cNvCxnSpPr/>
          <p:nvPr/>
        </p:nvCxnSpPr>
        <p:spPr>
          <a:xfrm rot="5400000">
            <a:off x="352425" y="2701925"/>
            <a:ext cx="35718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Přímá spojovací čára 15"/>
          <p:cNvCxnSpPr/>
          <p:nvPr/>
        </p:nvCxnSpPr>
        <p:spPr>
          <a:xfrm rot="5400000">
            <a:off x="352425" y="3176588"/>
            <a:ext cx="357187"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890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2163" name="Zástupný symbol pro obsah 2"/>
          <p:cNvSpPr>
            <a:spLocks noGrp="1"/>
          </p:cNvSpPr>
          <p:nvPr>
            <p:ph idx="1"/>
          </p:nvPr>
        </p:nvSpPr>
        <p:spPr/>
        <p:txBody>
          <a:bodyPr/>
          <a:lstStyle/>
          <a:p>
            <a:pPr marL="0" indent="0" algn="just" eaLnBrk="1" hangingPunct="1">
              <a:buFont typeface="Arial" charset="0"/>
              <a:buNone/>
              <a:tabLst>
                <a:tab pos="361950" algn="l"/>
              </a:tabLst>
            </a:pPr>
            <a:r>
              <a:rPr lang="cs-CZ" sz="2600" smtClean="0"/>
              <a:t>	Protože to byly velmi chytré děti, našly tu nejkratší cestu a štrádovaly si to rovnou domů. Už byly docela unavené a oči sem jim zavíraly. Naposledy zamávaly Kurkudům, podaly si ruku s Krudem a zmizely. Ano, zmizely. A ani děti a ani Maty neví, jak se dostal domů. Ráno se probudil ve své posteli. </a:t>
            </a:r>
          </a:p>
          <a:p>
            <a:pPr marL="0" indent="0" algn="just" eaLnBrk="1" hangingPunct="1">
              <a:buFont typeface="Arial" charset="0"/>
              <a:buNone/>
              <a:tabLst>
                <a:tab pos="361950" algn="l"/>
              </a:tabLst>
            </a:pPr>
            <a:r>
              <a:rPr lang="cs-CZ" sz="2600" smtClean="0"/>
              <a:t>	</a:t>
            </a:r>
          </a:p>
          <a:p>
            <a:pPr marL="0" indent="0" algn="just" eaLnBrk="1" hangingPunct="1">
              <a:tabLst>
                <a:tab pos="361950" algn="l"/>
              </a:tabLst>
            </a:pPr>
            <a:endParaRPr lang="cs-CZ" sz="24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428625"/>
            <a:ext cx="8229600" cy="5697538"/>
          </a:xfrm>
        </p:spPr>
        <p:txBody>
          <a:bodyPr rtlCol="0">
            <a:normAutofit/>
          </a:bodyPr>
          <a:lstStyle/>
          <a:p>
            <a:pPr marL="0" indent="0" eaLnBrk="1" fontAlgn="auto" hangingPunct="1">
              <a:spcAft>
                <a:spcPts val="0"/>
              </a:spcAft>
              <a:buFont typeface="Arial" pitchFamily="34" charset="0"/>
              <a:buNone/>
              <a:defRPr/>
            </a:pPr>
            <a:r>
              <a:rPr lang="cs-CZ" sz="2600" b="1" dirty="0" smtClean="0">
                <a:cs typeface="Times New Roman"/>
              </a:rPr>
              <a:t>Kolika způsoby můžeme oka do sítě hrací kostky doplnit?</a:t>
            </a:r>
          </a:p>
          <a:p>
            <a:pPr marL="0" indent="0" eaLnBrk="1" fontAlgn="auto" hangingPunct="1">
              <a:spcAft>
                <a:spcPts val="0"/>
              </a:spcAft>
              <a:buFont typeface="Arial" pitchFamily="34" charset="0"/>
              <a:buNone/>
              <a:defRPr/>
            </a:pPr>
            <a:endParaRPr lang="cs-CZ" sz="2600" dirty="0" smtClean="0">
              <a:cs typeface="Times New Roman"/>
            </a:endParaRPr>
          </a:p>
          <a:p>
            <a:pPr marL="0" indent="0" eaLnBrk="1" fontAlgn="auto" hangingPunct="1">
              <a:spcAft>
                <a:spcPts val="0"/>
              </a:spcAft>
              <a:buFont typeface="Arial" pitchFamily="34" charset="0"/>
              <a:buNone/>
              <a:defRPr/>
            </a:pPr>
            <a:endParaRPr lang="cs-CZ" sz="2600" dirty="0" smtClean="0">
              <a:cs typeface="Times New Roman"/>
            </a:endParaRPr>
          </a:p>
          <a:p>
            <a:pPr marL="0" indent="0" eaLnBrk="1" fontAlgn="auto" hangingPunct="1">
              <a:spcAft>
                <a:spcPts val="0"/>
              </a:spcAft>
              <a:buFont typeface="Arial" pitchFamily="34" charset="0"/>
              <a:buNone/>
              <a:defRPr/>
            </a:pPr>
            <a:r>
              <a:rPr lang="cs-CZ" sz="2600" b="1" dirty="0" smtClean="0">
                <a:latin typeface="Times New Roman"/>
                <a:cs typeface="Times New Roman"/>
              </a:rPr>
              <a:t>→ </a:t>
            </a:r>
            <a:r>
              <a:rPr lang="cs-CZ" sz="2600" b="1" dirty="0" smtClean="0">
                <a:latin typeface="+mj-lt"/>
                <a:cs typeface="Times New Roman"/>
              </a:rPr>
              <a:t>dvěma způsoby</a:t>
            </a:r>
          </a:p>
          <a:p>
            <a:pPr eaLnBrk="1" fontAlgn="auto" hangingPunct="1">
              <a:spcAft>
                <a:spcPts val="0"/>
              </a:spcAft>
              <a:buFont typeface="Arial" pitchFamily="34" charset="0"/>
              <a:buChar char="•"/>
              <a:defRPr/>
            </a:pPr>
            <a:endParaRPr lang="cs-CZ" dirty="0" smtClean="0"/>
          </a:p>
        </p:txBody>
      </p:sp>
      <p:pic>
        <p:nvPicPr>
          <p:cNvPr id="4" name="Picture 2"/>
          <p:cNvPicPr>
            <a:picLocks noChangeAspect="1" noChangeArrowheads="1"/>
          </p:cNvPicPr>
          <p:nvPr/>
        </p:nvPicPr>
        <p:blipFill>
          <a:blip r:embed="rId2" cstate="print"/>
          <a:srcRect/>
          <a:stretch>
            <a:fillRect/>
          </a:stretch>
        </p:blipFill>
        <p:spPr bwMode="auto">
          <a:xfrm>
            <a:off x="857250" y="2857500"/>
            <a:ext cx="3651250" cy="2835275"/>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4714875" y="3429000"/>
            <a:ext cx="3687763" cy="28368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Zástupný symbol pro obsah 2"/>
          <p:cNvSpPr>
            <a:spLocks noGrp="1"/>
          </p:cNvSpPr>
          <p:nvPr>
            <p:ph idx="1"/>
          </p:nvPr>
        </p:nvSpPr>
        <p:spPr>
          <a:xfrm>
            <a:off x="457200" y="581025"/>
            <a:ext cx="8229600" cy="5545138"/>
          </a:xfrm>
        </p:spPr>
        <p:txBody>
          <a:bodyPr/>
          <a:lstStyle/>
          <a:p>
            <a:pPr marL="0" indent="0" algn="just">
              <a:buFont typeface="Arial" charset="0"/>
              <a:buNone/>
              <a:tabLst>
                <a:tab pos="361950" algn="l"/>
              </a:tabLst>
            </a:pPr>
            <a:r>
              <a:rPr lang="cs-CZ" sz="2600" smtClean="0">
                <a:solidFill>
                  <a:srgbClr val="000000"/>
                </a:solidFill>
              </a:rPr>
              <a:t>	Chvíli přemýšlel, jestli to byl sen nebo skutečnost. Pak ale svůj pohled obrátil na noční stolek, ze kterého mu do očí házel prasátka malý blyštivý barevný kamínek.</a:t>
            </a:r>
            <a:endParaRPr lang="cs-CZ" smtClean="0"/>
          </a:p>
        </p:txBody>
      </p:sp>
      <p:pic>
        <p:nvPicPr>
          <p:cNvPr id="93187" name="Picture 4" descr="C:\Documents and Settings\Radka\Plocha\Mates v posteli_a.jpg"/>
          <p:cNvPicPr>
            <a:picLocks noChangeAspect="1" noChangeArrowheads="1"/>
          </p:cNvPicPr>
          <p:nvPr/>
        </p:nvPicPr>
        <p:blipFill>
          <a:blip r:embed="rId2" cstate="print">
            <a:lum bright="4000"/>
          </a:blip>
          <a:srcRect/>
          <a:stretch>
            <a:fillRect/>
          </a:stretch>
        </p:blipFill>
        <p:spPr bwMode="auto">
          <a:xfrm>
            <a:off x="855663" y="2046288"/>
            <a:ext cx="6892925" cy="4135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870</TotalTime>
  <Words>1584</Words>
  <Application>Microsoft Office PowerPoint</Application>
  <PresentationFormat>Předvádění na obrazovce (4:3)</PresentationFormat>
  <Paragraphs>678</Paragraphs>
  <Slides>90</Slides>
  <Notes>0</Notes>
  <HiddenSlides>0</HiddenSlides>
  <MMClips>0</MMClips>
  <ScaleCrop>false</ScaleCrop>
  <HeadingPairs>
    <vt:vector size="4" baseType="variant">
      <vt:variant>
        <vt:lpstr>Motiv</vt:lpstr>
      </vt:variant>
      <vt:variant>
        <vt:i4>1</vt:i4>
      </vt:variant>
      <vt:variant>
        <vt:lpstr>Nadpisy snímků</vt:lpstr>
      </vt:variant>
      <vt:variant>
        <vt:i4>90</vt:i4>
      </vt:variant>
    </vt:vector>
  </HeadingPairs>
  <TitlesOfParts>
    <vt:vector size="91" baseType="lpstr">
      <vt:lpstr>Motiv sady Office</vt:lpstr>
      <vt:lpstr>Snímek 1</vt:lpstr>
      <vt:lpstr>Snímek 2</vt:lpstr>
      <vt:lpstr>Snímek 3</vt:lpstr>
      <vt:lpstr>Snímek 4</vt:lpstr>
      <vt:lpstr>Hádanka</vt:lpstr>
      <vt:lpstr>Pomůžeme Matymu najít řešení?</vt:lpstr>
      <vt:lpstr>Snímek 7</vt:lpstr>
      <vt:lpstr>Jaké máme možnosti řešení? </vt:lpstr>
      <vt:lpstr>Snímek 9</vt:lpstr>
      <vt:lpstr>2. doplnění ok do sítě podle hrací kostky</vt:lpstr>
      <vt:lpstr>Snímek 11</vt:lpstr>
      <vt:lpstr>3. doplnění ok do sítě na základě představivosti</vt:lpstr>
      <vt:lpstr>Snímek 13</vt:lpstr>
      <vt:lpstr>Snímek 14</vt:lpstr>
      <vt:lpstr>Snímek 15</vt:lpstr>
      <vt:lpstr>Snímek 16</vt:lpstr>
      <vt:lpstr>Snímek 17</vt:lpstr>
      <vt:lpstr>Snímek 18</vt:lpstr>
      <vt:lpstr>Snímek 19</vt:lpstr>
      <vt:lpstr>Zápis</vt:lpstr>
      <vt:lpstr>1. početně</vt:lpstr>
      <vt:lpstr>2. názorné řešení</vt:lpstr>
      <vt:lpstr>3. řešení pomocí množin</vt:lpstr>
      <vt:lpstr>Snímek 24</vt:lpstr>
      <vt:lpstr>Snímek 25</vt:lpstr>
      <vt:lpstr>Vedle kódu bylo napsáno</vt:lpstr>
      <vt:lpstr>1. řešení</vt:lpstr>
      <vt:lpstr>2. řešení</vt:lpstr>
      <vt:lpstr>3. řešení</vt:lpstr>
      <vt:lpstr>Výsledný kód</vt:lpstr>
      <vt:lpstr>Snímek 31</vt:lpstr>
      <vt:lpstr>Snímek 32</vt:lpstr>
      <vt:lpstr>Snímek 33</vt:lpstr>
      <vt:lpstr>Snímek 34</vt:lpstr>
      <vt:lpstr>1. řešení – názorné</vt:lpstr>
      <vt:lpstr>Snímek 36</vt:lpstr>
      <vt:lpstr>Snímek 37</vt:lpstr>
      <vt:lpstr>2. řešení – výpočet úvahou</vt:lpstr>
      <vt:lpstr>3. řešení - tabulkou</vt:lpstr>
      <vt:lpstr>4. řešení – soustavou rovnic</vt:lpstr>
      <vt:lpstr>Snímek 41</vt:lpstr>
      <vt:lpstr>Snímek 42</vt:lpstr>
      <vt:lpstr>Snímek 43</vt:lpstr>
      <vt:lpstr>1. odhad</vt:lpstr>
      <vt:lpstr>2. názorně</vt:lpstr>
      <vt:lpstr>3. početně</vt:lpstr>
      <vt:lpstr>Snímek 47</vt:lpstr>
      <vt:lpstr>Snímek 48</vt:lpstr>
      <vt:lpstr>Snímek 49</vt:lpstr>
      <vt:lpstr>Snímek 50</vt:lpstr>
      <vt:lpstr>1. graficky</vt:lpstr>
      <vt:lpstr>2. početně</vt:lpstr>
      <vt:lpstr>Snímek 53</vt:lpstr>
      <vt:lpstr>3. způsob řešení</vt:lpstr>
      <vt:lpstr>Snímek 55</vt:lpstr>
      <vt:lpstr>Snímek 56</vt:lpstr>
      <vt:lpstr>Snímek 57</vt:lpstr>
      <vt:lpstr>Snímek 58</vt:lpstr>
      <vt:lpstr>Snímek 59</vt:lpstr>
      <vt:lpstr>Snímek 60</vt:lpstr>
      <vt:lpstr>1. dramatizace</vt:lpstr>
      <vt:lpstr>2. odpovídá náhodně vybrané pořadí obchodníků zadání úlohy?</vt:lpstr>
      <vt:lpstr>Snímek 63</vt:lpstr>
      <vt:lpstr>Snímek 64</vt:lpstr>
      <vt:lpstr>Snímek 65</vt:lpstr>
      <vt:lpstr>Snímek 66</vt:lpstr>
      <vt:lpstr>Snímek 67</vt:lpstr>
      <vt:lpstr>Snímek 68</vt:lpstr>
      <vt:lpstr>Snímek 69</vt:lpstr>
      <vt:lpstr>Snímek 70</vt:lpstr>
      <vt:lpstr>Snímek 71</vt:lpstr>
      <vt:lpstr>1. odhad</vt:lpstr>
      <vt:lpstr>2. názorně první vlak</vt:lpstr>
      <vt:lpstr>druhý vlak</vt:lpstr>
      <vt:lpstr>Zápis, výpočet</vt:lpstr>
      <vt:lpstr>Odpověď</vt:lpstr>
      <vt:lpstr>Snímek 77</vt:lpstr>
      <vt:lpstr>1. odhad</vt:lpstr>
      <vt:lpstr>2. názorně</vt:lpstr>
      <vt:lpstr>3. výpočet</vt:lpstr>
      <vt:lpstr>Snímek 81</vt:lpstr>
      <vt:lpstr>Snímek 82</vt:lpstr>
      <vt:lpstr>Snímek 83</vt:lpstr>
      <vt:lpstr>Snímek 84</vt:lpstr>
      <vt:lpstr>Snímek 85</vt:lpstr>
      <vt:lpstr>1. odhad</vt:lpstr>
      <vt:lpstr>2. graficky</vt:lpstr>
      <vt:lpstr>3. početně</vt:lpstr>
      <vt:lpstr>Snímek 89</vt:lpstr>
      <vt:lpstr>Snímek 90</vt:lpstr>
    </vt:vector>
  </TitlesOfParts>
  <Company>DOMA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MATESOVO PUTOVÁNÍ DO ZEMĚ KURKUDOMÁNIE</dc:title>
  <dc:creator>Radka Jerjová</dc:creator>
  <cp:lastModifiedBy>Radka</cp:lastModifiedBy>
  <cp:revision>111</cp:revision>
  <dcterms:created xsi:type="dcterms:W3CDTF">2012-03-16T16:43:26Z</dcterms:created>
  <dcterms:modified xsi:type="dcterms:W3CDTF">2013-04-25T06:14:00Z</dcterms:modified>
</cp:coreProperties>
</file>